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1"/>
  </p:notesMasterIdLst>
  <p:sldIdLst>
    <p:sldId id="311" r:id="rId2"/>
    <p:sldId id="329" r:id="rId3"/>
    <p:sldId id="322" r:id="rId4"/>
    <p:sldId id="257" r:id="rId5"/>
    <p:sldId id="305" r:id="rId6"/>
    <p:sldId id="306" r:id="rId7"/>
    <p:sldId id="307" r:id="rId8"/>
    <p:sldId id="309" r:id="rId9"/>
    <p:sldId id="310" r:id="rId10"/>
    <p:sldId id="258" r:id="rId11"/>
    <p:sldId id="313" r:id="rId12"/>
    <p:sldId id="314" r:id="rId13"/>
    <p:sldId id="316" r:id="rId14"/>
    <p:sldId id="319" r:id="rId15"/>
    <p:sldId id="320" r:id="rId16"/>
    <p:sldId id="321" r:id="rId17"/>
    <p:sldId id="349" r:id="rId18"/>
    <p:sldId id="265" r:id="rId19"/>
    <p:sldId id="266" r:id="rId20"/>
    <p:sldId id="267" r:id="rId21"/>
    <p:sldId id="268" r:id="rId22"/>
    <p:sldId id="328" r:id="rId23"/>
    <p:sldId id="327" r:id="rId24"/>
    <p:sldId id="264" r:id="rId25"/>
    <p:sldId id="340" r:id="rId26"/>
    <p:sldId id="260" r:id="rId27"/>
    <p:sldId id="262" r:id="rId28"/>
    <p:sldId id="272" r:id="rId29"/>
    <p:sldId id="273" r:id="rId30"/>
    <p:sldId id="274" r:id="rId31"/>
    <p:sldId id="275" r:id="rId32"/>
    <p:sldId id="276" r:id="rId33"/>
    <p:sldId id="277" r:id="rId34"/>
    <p:sldId id="350" r:id="rId35"/>
    <p:sldId id="278" r:id="rId36"/>
    <p:sldId id="279" r:id="rId37"/>
    <p:sldId id="280" r:id="rId38"/>
    <p:sldId id="281" r:id="rId39"/>
    <p:sldId id="282" r:id="rId40"/>
    <p:sldId id="286" r:id="rId41"/>
    <p:sldId id="283" r:id="rId42"/>
    <p:sldId id="284" r:id="rId43"/>
    <p:sldId id="287" r:id="rId44"/>
    <p:sldId id="298" r:id="rId45"/>
    <p:sldId id="291" r:id="rId46"/>
    <p:sldId id="292" r:id="rId47"/>
    <p:sldId id="297" r:id="rId48"/>
    <p:sldId id="299" r:id="rId49"/>
    <p:sldId id="346" r:id="rId50"/>
    <p:sldId id="347" r:id="rId51"/>
    <p:sldId id="335" r:id="rId52"/>
    <p:sldId id="337" r:id="rId53"/>
    <p:sldId id="336" r:id="rId54"/>
    <p:sldId id="338" r:id="rId55"/>
    <p:sldId id="339" r:id="rId56"/>
    <p:sldId id="344" r:id="rId57"/>
    <p:sldId id="345" r:id="rId58"/>
    <p:sldId id="341" r:id="rId59"/>
    <p:sldId id="348" r:id="rId6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2C05"/>
    <a:srgbClr val="5C0000"/>
    <a:srgbClr val="931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6" autoAdjust="0"/>
    <p:restoredTop sz="97288" autoAdjust="0"/>
  </p:normalViewPr>
  <p:slideViewPr>
    <p:cSldViewPr>
      <p:cViewPr>
        <p:scale>
          <a:sx n="79" d="100"/>
          <a:sy n="79" d="100"/>
        </p:scale>
        <p:origin x="-112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cer\Desktop\doluluk%2019.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roundedCorners val="1"/>
  <c:style val="2"/>
  <c:chart>
    <c:autoTitleDeleted val="1"/>
    <c:plotArea>
      <c:layout/>
      <c:barChart>
        <c:barDir val="col"/>
        <c:grouping val="clustered"/>
        <c:varyColors val="1"/>
        <c:ser>
          <c:idx val="0"/>
          <c:order val="0"/>
          <c:invertIfNegative val="1"/>
          <c:dPt>
            <c:idx val="0"/>
            <c:invertIfNegative val="1"/>
            <c:bubble3D val="0"/>
            <c:spPr>
              <a:solidFill>
                <a:srgbClr val="FF0000"/>
              </a:solidFill>
            </c:spPr>
          </c:dPt>
          <c:dPt>
            <c:idx val="1"/>
            <c:invertIfNegative val="1"/>
            <c:bubble3D val="0"/>
            <c:spPr>
              <a:solidFill>
                <a:srgbClr val="0EA21C"/>
              </a:solidFill>
            </c:spPr>
          </c:dPt>
          <c:dLbls>
            <c:dLbl>
              <c:idx val="0"/>
              <c:layout>
                <c:manualLayout>
                  <c:x val="-1.3888888888888888E-2"/>
                  <c:y val="9.2592592592592483E-3"/>
                </c:manualLayout>
              </c:layout>
              <c:tx>
                <c:rich>
                  <a:bodyPr/>
                  <a:lstStyle/>
                  <a:p>
                    <a:r>
                      <a:rPr lang="en-US" dirty="0" smtClean="0"/>
                      <a:t> </a:t>
                    </a:r>
                    <a:r>
                      <a:rPr lang="en-US" dirty="0" err="1"/>
                      <a:t>Öncesi</a:t>
                    </a:r>
                    <a:r>
                      <a:rPr lang="en-US" dirty="0"/>
                      <a:t>; 1,31</a:t>
                    </a:r>
                  </a:p>
                </c:rich>
              </c:tx>
              <c:showLegendKey val="1"/>
              <c:showVal val="1"/>
              <c:showCatName val="1"/>
              <c:showSerName val="1"/>
              <c:showPercent val="1"/>
              <c:showBubbleSize val="1"/>
              <c:extLst>
                <c:ext xmlns:c15="http://schemas.microsoft.com/office/drawing/2012/chart" uri="{CE6537A1-D6FC-4f65-9D91-7224C49458BB}">
                  <c15:layout/>
                </c:ext>
              </c:extLst>
            </c:dLbl>
            <c:dLbl>
              <c:idx val="1"/>
              <c:layout>
                <c:manualLayout>
                  <c:x val="-8.3333333333333332E-3"/>
                  <c:y val="0"/>
                </c:manualLayout>
              </c:layout>
              <c:tx>
                <c:rich>
                  <a:bodyPr/>
                  <a:lstStyle/>
                  <a:p>
                    <a:r>
                      <a:rPr lang="en-US" dirty="0" smtClean="0"/>
                      <a:t> </a:t>
                    </a:r>
                    <a:r>
                      <a:rPr lang="en-US" dirty="0" err="1"/>
                      <a:t>Sonrası</a:t>
                    </a:r>
                    <a:r>
                      <a:rPr lang="en-US" dirty="0"/>
                      <a:t>; 1,06</a:t>
                    </a:r>
                  </a:p>
                </c:rich>
              </c:tx>
              <c:showLegendKey val="1"/>
              <c:showVal val="1"/>
              <c:showCatName val="1"/>
              <c:showSerName val="1"/>
              <c:showPercent val="1"/>
              <c:showBubbleSize val="1"/>
              <c:extLst>
                <c:ext xmlns:c15="http://schemas.microsoft.com/office/drawing/2012/chart" uri="{CE6537A1-D6FC-4f65-9D91-7224C49458BB}">
                  <c15:layout/>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Sayfa2!$L$1:$M$1</c:f>
              <c:strCache>
                <c:ptCount val="2"/>
                <c:pt idx="0">
                  <c:v>Öncesi</c:v>
                </c:pt>
                <c:pt idx="1">
                  <c:v>Sonrası</c:v>
                </c:pt>
              </c:strCache>
            </c:strRef>
          </c:cat>
          <c:val>
            <c:numRef>
              <c:f>Sayfa2!$L$2:$M$2</c:f>
              <c:numCache>
                <c:formatCode>General</c:formatCode>
                <c:ptCount val="2"/>
                <c:pt idx="0">
                  <c:v>1.31</c:v>
                </c:pt>
                <c:pt idx="1">
                  <c:v>1.06</c:v>
                </c:pt>
              </c:numCache>
            </c:numRef>
          </c:val>
        </c:ser>
        <c:dLbls>
          <c:showLegendKey val="0"/>
          <c:showVal val="0"/>
          <c:showCatName val="0"/>
          <c:showSerName val="0"/>
          <c:showPercent val="0"/>
          <c:showBubbleSize val="0"/>
        </c:dLbls>
        <c:gapWidth val="150"/>
        <c:axId val="39312000"/>
        <c:axId val="69206400"/>
      </c:barChart>
      <c:catAx>
        <c:axId val="39312000"/>
        <c:scaling>
          <c:orientation val="minMax"/>
        </c:scaling>
        <c:delete val="1"/>
        <c:axPos val="b"/>
        <c:numFmt formatCode="General" sourceLinked="0"/>
        <c:majorTickMark val="cross"/>
        <c:minorTickMark val="cross"/>
        <c:tickLblPos val="nextTo"/>
        <c:crossAx val="69206400"/>
        <c:crosses val="autoZero"/>
        <c:auto val="1"/>
        <c:lblAlgn val="ctr"/>
        <c:lblOffset val="100"/>
        <c:noMultiLvlLbl val="1"/>
      </c:catAx>
      <c:valAx>
        <c:axId val="69206400"/>
        <c:scaling>
          <c:orientation val="minMax"/>
          <c:min val="1"/>
        </c:scaling>
        <c:delete val="1"/>
        <c:axPos val="l"/>
        <c:majorGridlines/>
        <c:numFmt formatCode="General" sourceLinked="1"/>
        <c:majorTickMark val="cross"/>
        <c:minorTickMark val="cross"/>
        <c:tickLblPos val="nextTo"/>
        <c:crossAx val="39312000"/>
        <c:crosses val="autoZero"/>
        <c:crossBetween val="between"/>
      </c:valAx>
    </c:plotArea>
    <c:legend>
      <c:legendPos val="r"/>
      <c:layout/>
      <c:overlay val="1"/>
    </c:legend>
    <c:plotVisOnly val="1"/>
    <c:dispBlanksAs val="zero"/>
    <c:showDLblsOverMax val="1"/>
  </c:chart>
  <c:externalData r:id="rId1">
    <c:autoUpdate val="1"/>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273AFC-B545-47FB-A65E-FBA6E7B9762B}" type="datetimeFigureOut">
              <a:rPr lang="tr-TR" smtClean="0"/>
              <a:pPr/>
              <a:t>03.12.2015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9213A-971C-48FC-BF98-BBC42A1EE8E2}" type="slidenum">
              <a:rPr lang="tr-TR" smtClean="0"/>
              <a:pPr/>
              <a:t>‹#›</a:t>
            </a:fld>
            <a:endParaRPr lang="tr-TR"/>
          </a:p>
        </p:txBody>
      </p:sp>
    </p:spTree>
    <p:extLst>
      <p:ext uri="{BB962C8B-B14F-4D97-AF65-F5344CB8AC3E}">
        <p14:creationId xmlns:p14="http://schemas.microsoft.com/office/powerpoint/2010/main" val="3864155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789213A-971C-48FC-BF98-BBC42A1EE8E2}" type="slidenum">
              <a:rPr lang="tr-TR" smtClean="0"/>
              <a:pPr/>
              <a:t>1</a:t>
            </a:fld>
            <a:endParaRPr lang="tr-TR"/>
          </a:p>
        </p:txBody>
      </p:sp>
    </p:spTree>
    <p:extLst>
      <p:ext uri="{BB962C8B-B14F-4D97-AF65-F5344CB8AC3E}">
        <p14:creationId xmlns:p14="http://schemas.microsoft.com/office/powerpoint/2010/main" val="3190115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789213A-971C-48FC-BF98-BBC42A1EE8E2}" type="slidenum">
              <a:rPr lang="tr-TR" smtClean="0"/>
              <a:pPr/>
              <a:t>2</a:t>
            </a:fld>
            <a:endParaRPr lang="tr-TR"/>
          </a:p>
        </p:txBody>
      </p:sp>
    </p:spTree>
    <p:extLst>
      <p:ext uri="{BB962C8B-B14F-4D97-AF65-F5344CB8AC3E}">
        <p14:creationId xmlns:p14="http://schemas.microsoft.com/office/powerpoint/2010/main" val="4278503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sz="1200" kern="1200" dirty="0" smtClean="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4789213A-971C-48FC-BF98-BBC42A1EE8E2}" type="slidenum">
              <a:rPr lang="tr-TR" smtClean="0"/>
              <a:pPr/>
              <a:t>13</a:t>
            </a:fld>
            <a:endParaRPr lang="tr-TR"/>
          </a:p>
        </p:txBody>
      </p:sp>
    </p:spTree>
    <p:extLst>
      <p:ext uri="{BB962C8B-B14F-4D97-AF65-F5344CB8AC3E}">
        <p14:creationId xmlns:p14="http://schemas.microsoft.com/office/powerpoint/2010/main" val="2513734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789213A-971C-48FC-BF98-BBC42A1EE8E2}" type="slidenum">
              <a:rPr lang="tr-TR" smtClean="0"/>
              <a:pPr/>
              <a:t>29</a:t>
            </a:fld>
            <a:endParaRPr lang="tr-TR"/>
          </a:p>
        </p:txBody>
      </p:sp>
    </p:spTree>
    <p:extLst>
      <p:ext uri="{BB962C8B-B14F-4D97-AF65-F5344CB8AC3E}">
        <p14:creationId xmlns:p14="http://schemas.microsoft.com/office/powerpoint/2010/main" val="781506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4DEEEEC7-F888-44C1-95B9-9E10E4C03A11}" type="datetime1">
              <a:rPr lang="tr-TR" smtClean="0"/>
              <a:t>03.12.2015</a:t>
            </a:fld>
            <a:endParaRPr lang="tr-TR"/>
          </a:p>
        </p:txBody>
      </p:sp>
      <p:sp>
        <p:nvSpPr>
          <p:cNvPr id="17" name="16 Altbilgi Yer Tutucusu"/>
          <p:cNvSpPr>
            <a:spLocks noGrp="1"/>
          </p:cNvSpPr>
          <p:nvPr>
            <p:ph type="ftr" sz="quarter" idx="11"/>
          </p:nvPr>
        </p:nvSpPr>
        <p:spPr>
          <a:xfrm>
            <a:off x="5410200" y="4205288"/>
            <a:ext cx="1295400" cy="457200"/>
          </a:xfrm>
        </p:spPr>
        <p:txBody>
          <a:bodyPr/>
          <a:lstStyle/>
          <a:p>
            <a:endParaRPr lang="tr-TR"/>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274A00A-4486-4972-B743-DE4CD388E1B4}" type="datetime1">
              <a:rPr lang="tr-TR" smtClean="0"/>
              <a:t>03.12.2015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F8E6055D-5420-45B9-83A8-9C62A4695EBE}" type="datetime1">
              <a:rPr lang="tr-TR" smtClean="0"/>
              <a:t>03.12.2015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CCC95CE3-65EB-474A-B3FA-9DD95769278B}" type="datetime1">
              <a:rPr lang="tr-TR" smtClean="0"/>
              <a:t>03.12.2015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B51B36DC-C83D-41C9-9721-F2DBC007A6B8}" type="datetime1">
              <a:rPr lang="tr-TR" smtClean="0"/>
              <a:t>03.12.2015</a:t>
            </a:fld>
            <a:endParaRPr lang="tr-TR"/>
          </a:p>
        </p:txBody>
      </p:sp>
      <p:sp>
        <p:nvSpPr>
          <p:cNvPr id="27" name="2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1F5C1850-0231-49E8-98A3-3D161C0540A1}" type="datetime1">
              <a:rPr lang="tr-TR" smtClean="0"/>
              <a:t>03.12.2015</a:t>
            </a:fld>
            <a:endParaRPr lang="tr-TR"/>
          </a:p>
        </p:txBody>
      </p:sp>
      <p:sp>
        <p:nvSpPr>
          <p:cNvPr id="4" name="3 Altbilgi Yer Tutucusu"/>
          <p:cNvSpPr>
            <a:spLocks noGrp="1"/>
          </p:cNvSpPr>
          <p:nvPr>
            <p:ph type="ftr" sz="quarter" idx="11"/>
          </p:nvPr>
        </p:nvSpPr>
        <p:spPr>
          <a:xfrm>
            <a:off x="5257800" y="612648"/>
            <a:ext cx="1325880" cy="457200"/>
          </a:xfrm>
        </p:spPr>
        <p:txBody>
          <a:bodyPr/>
          <a:lstStyle/>
          <a:p>
            <a:endParaRPr lang="tr-TR"/>
          </a:p>
        </p:txBody>
      </p:sp>
      <p:sp>
        <p:nvSpPr>
          <p:cNvPr id="5" name="4 Slayt Numarası Yer Tutucusu"/>
          <p:cNvSpPr>
            <a:spLocks noGrp="1"/>
          </p:cNvSpPr>
          <p:nvPr>
            <p:ph type="sldNum" sz="quarter" idx="12"/>
          </p:nvPr>
        </p:nvSpPr>
        <p:spPr>
          <a:xfrm>
            <a:off x="8174736" y="2272"/>
            <a:ext cx="762000" cy="365760"/>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85F4607-4390-4927-9783-EA71A27A89B3}" type="datetime1">
              <a:rPr lang="tr-TR" smtClean="0"/>
              <a:t>03.12.2015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316D7659-92D9-427D-A5C3-4A8898CFD770}" type="datetime1">
              <a:rPr lang="tr-TR" smtClean="0"/>
              <a:t>03.12.2015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22E965B2-7833-455E-B00D-54B7CFF39E9A}" type="datetime1">
              <a:rPr lang="tr-TR" smtClean="0"/>
              <a:t>03.12.2015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845E7E7-45DC-4962-BDB4-C078E6867920}" type="datetime1">
              <a:rPr lang="tr-TR" smtClean="0"/>
              <a:t>03.12.2015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BB813563-BF53-44C8-A186-19E3B355E918}" type="datetime1">
              <a:rPr lang="tr-TR" smtClean="0"/>
              <a:t>03.12.2015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AFFE876-0797-4D88-9172-BB7B743CD698}" type="datetime1">
              <a:rPr lang="tr-TR" smtClean="0"/>
              <a:t>03.12.2015</a:t>
            </a:fld>
            <a:endParaRPr lang="tr-TR"/>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oleObject" Target="file:///C:\Users\Acer\Desktop\g&#252;ncelleme%20mevcut%20durum%2017-02-2015.vsdx\Drawing\~Sayfa-1\Sheet.318"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emf"/><Relationship Id="rId5" Type="http://schemas.openxmlformats.org/officeDocument/2006/relationships/image" Target="../media/image22.png"/><Relationship Id="rId4" Type="http://schemas.openxmlformats.org/officeDocument/2006/relationships/image" Target="../media/image20.emf"/></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Başlık"/>
          <p:cNvSpPr>
            <a:spLocks noGrp="1"/>
          </p:cNvSpPr>
          <p:nvPr>
            <p:ph type="title"/>
          </p:nvPr>
        </p:nvSpPr>
        <p:spPr>
          <a:xfrm>
            <a:off x="-252536" y="764704"/>
            <a:ext cx="9217024" cy="1069848"/>
          </a:xfrm>
        </p:spPr>
        <p:txBody>
          <a:bodyPr>
            <a:normAutofit fontScale="90000"/>
          </a:bodyPr>
          <a:lstStyle/>
          <a:p>
            <a:r>
              <a:rPr lang="tr-TR" sz="3200" b="1" dirty="0" smtClean="0">
                <a:latin typeface="Times New Roman" pitchFamily="18" charset="0"/>
                <a:cs typeface="Times New Roman" pitchFamily="18" charset="0"/>
              </a:rPr>
              <a:t>		Özel Kalite </a:t>
            </a:r>
            <a:r>
              <a:rPr lang="tr-TR" sz="3400" b="1" dirty="0" smtClean="0">
                <a:latin typeface="Times New Roman" pitchFamily="18" charset="0"/>
                <a:cs typeface="Times New Roman" pitchFamily="18" charset="0"/>
              </a:rPr>
              <a:t>Teknikleri </a:t>
            </a:r>
            <a:br>
              <a:rPr lang="tr-TR" sz="3400" b="1" dirty="0" smtClean="0">
                <a:latin typeface="Times New Roman" pitchFamily="18" charset="0"/>
                <a:cs typeface="Times New Roman" pitchFamily="18" charset="0"/>
              </a:rPr>
            </a:br>
            <a:r>
              <a:rPr lang="tr-TR" sz="3400" b="1" dirty="0" smtClean="0">
                <a:latin typeface="Times New Roman" pitchFamily="18" charset="0"/>
                <a:cs typeface="Times New Roman" pitchFamily="18" charset="0"/>
              </a:rPr>
              <a:t>                                   &amp;</a:t>
            </a:r>
            <a:br>
              <a:rPr lang="tr-TR" sz="3400" b="1" dirty="0" smtClean="0">
                <a:latin typeface="Times New Roman" pitchFamily="18" charset="0"/>
                <a:cs typeface="Times New Roman" pitchFamily="18" charset="0"/>
              </a:rPr>
            </a:br>
            <a:r>
              <a:rPr lang="tr-TR" sz="3200" b="1" dirty="0" smtClean="0">
                <a:latin typeface="Times New Roman" pitchFamily="18" charset="0"/>
                <a:cs typeface="Times New Roman" pitchFamily="18" charset="0"/>
              </a:rPr>
              <a:t> 		Bir İşletmede Uygulanması</a:t>
            </a:r>
            <a:endParaRPr lang="tr-TR" sz="3200" b="1" dirty="0">
              <a:latin typeface="Times New Roman" pitchFamily="18" charset="0"/>
              <a:cs typeface="Times New Roman" pitchFamily="18" charset="0"/>
            </a:endParaRPr>
          </a:p>
        </p:txBody>
      </p:sp>
      <p:pic>
        <p:nvPicPr>
          <p:cNvPr id="15363" name="Picture 3" descr="C:\Users\Acer\Desktop\istatistiklogo.png"/>
          <p:cNvPicPr>
            <a:picLocks noGrp="1" noChangeAspect="1" noChangeArrowheads="1"/>
          </p:cNvPicPr>
          <p:nvPr>
            <p:ph idx="4294967295"/>
          </p:nvPr>
        </p:nvPicPr>
        <p:blipFill>
          <a:blip r:embed="rId3"/>
          <a:srcRect/>
          <a:stretch>
            <a:fillRect/>
          </a:stretch>
        </p:blipFill>
        <p:spPr bwMode="auto">
          <a:xfrm>
            <a:off x="6588224" y="1844824"/>
            <a:ext cx="2500312" cy="2500312"/>
          </a:xfrm>
          <a:prstGeom prst="rect">
            <a:avLst/>
          </a:prstGeom>
          <a:noFill/>
        </p:spPr>
      </p:pic>
      <p:sp>
        <p:nvSpPr>
          <p:cNvPr id="12" name="11 Metin kutusu"/>
          <p:cNvSpPr txBox="1"/>
          <p:nvPr/>
        </p:nvSpPr>
        <p:spPr>
          <a:xfrm>
            <a:off x="169634" y="2428868"/>
            <a:ext cx="7786742" cy="3662541"/>
          </a:xfrm>
          <a:prstGeom prst="rect">
            <a:avLst/>
          </a:prstGeom>
          <a:noFill/>
        </p:spPr>
        <p:txBody>
          <a:bodyPr wrap="square" rtlCol="0">
            <a:spAutoFit/>
          </a:bodyPr>
          <a:lstStyle/>
          <a:p>
            <a:r>
              <a:rPr lang="tr-TR" sz="2000" dirty="0" smtClean="0">
                <a:latin typeface="Times New Roman" pitchFamily="18" charset="0"/>
                <a:cs typeface="Times New Roman" pitchFamily="18" charset="0"/>
              </a:rPr>
              <a:t>2010293066       Ceren ÇARIKÇI</a:t>
            </a:r>
          </a:p>
          <a:p>
            <a:r>
              <a:rPr lang="tr-TR" sz="2000" dirty="0" smtClean="0">
                <a:latin typeface="Times New Roman" pitchFamily="18" charset="0"/>
                <a:cs typeface="Times New Roman" pitchFamily="18" charset="0"/>
              </a:rPr>
              <a:t>2011293056       Gencay TURAN</a:t>
            </a:r>
          </a:p>
          <a:p>
            <a:r>
              <a:rPr lang="tr-TR" sz="2000" dirty="0" smtClean="0">
                <a:latin typeface="Times New Roman" pitchFamily="18" charset="0"/>
                <a:cs typeface="Times New Roman" pitchFamily="18" charset="0"/>
              </a:rPr>
              <a:t>2010293024       Sema ERACAR</a:t>
            </a:r>
          </a:p>
          <a:p>
            <a:r>
              <a:rPr lang="tr-TR" sz="2000" dirty="0" smtClean="0">
                <a:latin typeface="Times New Roman" pitchFamily="18" charset="0"/>
                <a:cs typeface="Times New Roman" pitchFamily="18" charset="0"/>
              </a:rPr>
              <a:t>2010293074       Serhat ZENGİN</a:t>
            </a:r>
          </a:p>
          <a:p>
            <a:r>
              <a:rPr lang="tr-TR" sz="2000" dirty="0" smtClean="0">
                <a:latin typeface="Times New Roman" pitchFamily="18" charset="0"/>
                <a:cs typeface="Times New Roman" pitchFamily="18" charset="0"/>
              </a:rPr>
              <a:t>2010293076       Tunç ÖZER</a:t>
            </a:r>
          </a:p>
          <a:p>
            <a:r>
              <a:rPr lang="tr-TR" sz="2000" dirty="0" smtClean="0">
                <a:latin typeface="Times New Roman" pitchFamily="18" charset="0"/>
                <a:cs typeface="Times New Roman" pitchFamily="18" charset="0"/>
              </a:rPr>
              <a:t>2010293070       Zafer ÖZDAĞ</a:t>
            </a:r>
          </a:p>
          <a:p>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			        Yrd.</a:t>
            </a:r>
            <a:r>
              <a:rPr lang="tr-TR" sz="2000" dirty="0" err="1" smtClean="0">
                <a:latin typeface="Times New Roman" pitchFamily="18" charset="0"/>
                <a:cs typeface="Times New Roman" pitchFamily="18" charset="0"/>
              </a:rPr>
              <a:t>Doç.Dr</a:t>
            </a:r>
            <a:r>
              <a:rPr lang="tr-TR" sz="2000" dirty="0" smtClean="0">
                <a:latin typeface="Times New Roman" pitchFamily="18" charset="0"/>
                <a:cs typeface="Times New Roman" pitchFamily="18" charset="0"/>
              </a:rPr>
              <a:t>. Süleyman ALPAYKUT </a:t>
            </a:r>
          </a:p>
          <a:p>
            <a:endParaRPr lang="tr-TR" dirty="0" smtClean="0"/>
          </a:p>
          <a:p>
            <a:endParaRPr lang="tr-TR" dirty="0" smtClean="0"/>
          </a:p>
          <a:p>
            <a:endParaRPr lang="tr-TR" dirty="0" smtClean="0"/>
          </a:p>
          <a:p>
            <a:endParaRPr lang="tr-TR" dirty="0"/>
          </a:p>
        </p:txBody>
      </p:sp>
      <p:pic>
        <p:nvPicPr>
          <p:cNvPr id="15365" name="Picture 5" descr="C:\Users\Acer\Desktop\logo_deu_transparent.png"/>
          <p:cNvPicPr>
            <a:picLocks noChangeAspect="1" noChangeArrowheads="1"/>
          </p:cNvPicPr>
          <p:nvPr/>
        </p:nvPicPr>
        <p:blipFill>
          <a:blip r:embed="rId4" cstate="print"/>
          <a:srcRect/>
          <a:stretch>
            <a:fillRect/>
          </a:stretch>
        </p:blipFill>
        <p:spPr bwMode="auto">
          <a:xfrm>
            <a:off x="428596" y="4509120"/>
            <a:ext cx="2182813" cy="200818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6237312"/>
          </a:xfrm>
        </p:spPr>
        <p:txBody>
          <a:bodyPr>
            <a:normAutofit fontScale="32500" lnSpcReduction="20000"/>
          </a:bodyPr>
          <a:lstStyle/>
          <a:p>
            <a:pPr marL="109728" indent="0">
              <a:buNone/>
            </a:pPr>
            <a:r>
              <a:rPr lang="tr-TR" sz="5300" dirty="0" smtClean="0">
                <a:latin typeface="Times New Roman" panose="02020603050405020304" pitchFamily="18" charset="0"/>
                <a:cs typeface="Times New Roman" panose="02020603050405020304" pitchFamily="18" charset="0"/>
              </a:rPr>
              <a:t>İÇİNDEKİLER</a:t>
            </a:r>
          </a:p>
          <a:p>
            <a:pPr marL="109728" indent="0">
              <a:buNone/>
            </a:pPr>
            <a:endParaRPr lang="tr-TR" sz="5300" dirty="0" smtClean="0">
              <a:latin typeface="Times New Roman" panose="02020603050405020304" pitchFamily="18" charset="0"/>
              <a:cs typeface="Times New Roman" panose="02020603050405020304" pitchFamily="18" charset="0"/>
            </a:endParaRPr>
          </a:p>
          <a:p>
            <a:pPr marL="624078" indent="-514350">
              <a:buFont typeface="+mj-lt"/>
              <a:buAutoNum type="arabicPeriod"/>
            </a:pPr>
            <a:r>
              <a:rPr lang="tr-TR" sz="3400" dirty="0" smtClean="0">
                <a:latin typeface="Times New Roman" panose="02020603050405020304" pitchFamily="18" charset="0"/>
                <a:cs typeface="Times New Roman" panose="02020603050405020304" pitchFamily="18" charset="0"/>
              </a:rPr>
              <a:t>Yalın Üretim</a:t>
            </a:r>
          </a:p>
          <a:p>
            <a:pPr marL="916686" lvl="1" indent="-514350">
              <a:buFont typeface="+mj-lt"/>
              <a:buAutoNum type="arabicPeriod"/>
            </a:pPr>
            <a:r>
              <a:rPr lang="tr-TR" sz="3300" dirty="0">
                <a:latin typeface="Times New Roman" pitchFamily="18" charset="0"/>
                <a:cs typeface="Times New Roman" pitchFamily="18" charset="0"/>
              </a:rPr>
              <a:t>Yalın Üretim Nedir?</a:t>
            </a:r>
          </a:p>
          <a:p>
            <a:pPr marL="916686" lvl="1" indent="-514350">
              <a:buFont typeface="+mj-lt"/>
              <a:buAutoNum type="arabicPeriod"/>
            </a:pPr>
            <a:r>
              <a:rPr lang="tr-TR" sz="3300" dirty="0">
                <a:latin typeface="Times New Roman" pitchFamily="18" charset="0"/>
                <a:cs typeface="Times New Roman" pitchFamily="18" charset="0"/>
              </a:rPr>
              <a:t>Yalın Üretim Sisteminin Prensipleri</a:t>
            </a:r>
          </a:p>
          <a:p>
            <a:pPr marL="916686" lvl="1" indent="-514350">
              <a:buFont typeface="+mj-lt"/>
              <a:buAutoNum type="arabicPeriod"/>
            </a:pPr>
            <a:r>
              <a:rPr lang="tr-TR" sz="3300" dirty="0">
                <a:latin typeface="Times New Roman" pitchFamily="18" charset="0"/>
                <a:cs typeface="Times New Roman" pitchFamily="18" charset="0"/>
              </a:rPr>
              <a:t>Yalın Üretim Temel İsrafları</a:t>
            </a:r>
          </a:p>
          <a:p>
            <a:pPr marL="916686" lvl="1" indent="-514350">
              <a:buFont typeface="+mj-lt"/>
              <a:buAutoNum type="arabicPeriod"/>
            </a:pPr>
            <a:r>
              <a:rPr lang="tr-TR" sz="3300" dirty="0" smtClean="0">
                <a:latin typeface="Times New Roman" pitchFamily="18" charset="0"/>
                <a:cs typeface="Times New Roman" pitchFamily="18" charset="0"/>
              </a:rPr>
              <a:t>Yalın </a:t>
            </a:r>
            <a:r>
              <a:rPr lang="tr-TR" sz="3300" dirty="0">
                <a:latin typeface="Times New Roman" pitchFamily="18" charset="0"/>
                <a:cs typeface="Times New Roman" pitchFamily="18" charset="0"/>
              </a:rPr>
              <a:t>Üretim Teknikleri</a:t>
            </a:r>
          </a:p>
          <a:p>
            <a:pPr marL="624078" indent="-514350">
              <a:buFont typeface="+mj-lt"/>
              <a:buAutoNum type="arabicPeriod"/>
            </a:pPr>
            <a:r>
              <a:rPr lang="tr-TR" sz="3400" dirty="0">
                <a:latin typeface="Times New Roman" pitchFamily="18" charset="0"/>
                <a:cs typeface="Times New Roman" pitchFamily="18" charset="0"/>
              </a:rPr>
              <a:t>Toplam Üretken Bakım(TPM)</a:t>
            </a:r>
          </a:p>
          <a:p>
            <a:pPr marL="916686" lvl="1" indent="-514350">
              <a:buFont typeface="+mj-lt"/>
              <a:buAutoNum type="arabicPeriod"/>
            </a:pPr>
            <a:r>
              <a:rPr lang="tr-TR" sz="3300" dirty="0" smtClean="0">
                <a:latin typeface="Times New Roman" pitchFamily="18" charset="0"/>
                <a:cs typeface="Times New Roman" pitchFamily="18" charset="0"/>
              </a:rPr>
              <a:t>Toplam Üretken Bakımın Buzdağı Benzetmesi</a:t>
            </a:r>
            <a:endParaRPr lang="tr-TR" sz="3300" dirty="0">
              <a:latin typeface="Times New Roman" pitchFamily="18" charset="0"/>
              <a:cs typeface="Times New Roman" pitchFamily="18" charset="0"/>
            </a:endParaRPr>
          </a:p>
          <a:p>
            <a:pPr marL="916686" lvl="1" indent="-514350">
              <a:buFont typeface="+mj-lt"/>
              <a:buAutoNum type="arabicPeriod"/>
            </a:pPr>
            <a:r>
              <a:rPr lang="tr-TR" sz="3300" dirty="0">
                <a:latin typeface="Times New Roman" pitchFamily="18" charset="0"/>
                <a:cs typeface="Times New Roman" pitchFamily="18" charset="0"/>
              </a:rPr>
              <a:t>Toplam Üretken Bakımın Yapıtaşları</a:t>
            </a:r>
          </a:p>
          <a:p>
            <a:pPr marL="916686" lvl="1" indent="-514350">
              <a:buFont typeface="+mj-lt"/>
              <a:buAutoNum type="arabicPeriod"/>
            </a:pPr>
            <a:r>
              <a:rPr lang="tr-TR" sz="3300" dirty="0" smtClean="0">
                <a:latin typeface="Times New Roman" pitchFamily="18" charset="0"/>
                <a:cs typeface="Times New Roman" pitchFamily="18" charset="0"/>
              </a:rPr>
              <a:t>Toplam </a:t>
            </a:r>
            <a:r>
              <a:rPr lang="tr-TR" sz="3300" dirty="0">
                <a:latin typeface="Times New Roman" pitchFamily="18" charset="0"/>
                <a:cs typeface="Times New Roman" pitchFamily="18" charset="0"/>
              </a:rPr>
              <a:t>Üretken Bakımın 16 Büyük Kaybı</a:t>
            </a:r>
          </a:p>
          <a:p>
            <a:pPr marL="916686" lvl="1" indent="-514350">
              <a:buFont typeface="+mj-lt"/>
              <a:buAutoNum type="arabicPeriod"/>
            </a:pPr>
            <a:r>
              <a:rPr lang="tr-TR" sz="3300" dirty="0">
                <a:latin typeface="Times New Roman" pitchFamily="18" charset="0"/>
                <a:cs typeface="Times New Roman" pitchFamily="18" charset="0"/>
              </a:rPr>
              <a:t>Toplam Ekipman Etkinliği(OEE</a:t>
            </a:r>
            <a:r>
              <a:rPr lang="tr-TR" sz="3300" dirty="0" smtClean="0">
                <a:latin typeface="Times New Roman" pitchFamily="18" charset="0"/>
                <a:cs typeface="Times New Roman" pitchFamily="18" charset="0"/>
              </a:rPr>
              <a:t>)</a:t>
            </a:r>
            <a:endParaRPr lang="tr-TR" sz="3300" dirty="0">
              <a:latin typeface="Times New Roman" pitchFamily="18" charset="0"/>
              <a:cs typeface="Times New Roman" pitchFamily="18" charset="0"/>
            </a:endParaRPr>
          </a:p>
          <a:p>
            <a:pPr marL="624078" indent="-514350">
              <a:buFont typeface="+mj-lt"/>
              <a:buAutoNum type="arabicPeriod"/>
            </a:pPr>
            <a:r>
              <a:rPr lang="tr-TR" sz="3400" dirty="0">
                <a:latin typeface="Times New Roman" pitchFamily="18" charset="0"/>
                <a:cs typeface="Times New Roman" pitchFamily="18" charset="0"/>
              </a:rPr>
              <a:t>Uygulama </a:t>
            </a:r>
            <a:r>
              <a:rPr lang="tr-TR" sz="3400" dirty="0" smtClean="0">
                <a:latin typeface="Times New Roman" pitchFamily="18" charset="0"/>
                <a:cs typeface="Times New Roman" pitchFamily="18" charset="0"/>
              </a:rPr>
              <a:t>Çalışmaları</a:t>
            </a:r>
          </a:p>
          <a:p>
            <a:pPr marL="916686" lvl="1" indent="-514350">
              <a:buFont typeface="+mj-lt"/>
              <a:buAutoNum type="arabicPeriod"/>
            </a:pPr>
            <a:r>
              <a:rPr lang="tr-TR" sz="3300" dirty="0">
                <a:latin typeface="Times New Roman" pitchFamily="18" charset="0"/>
                <a:cs typeface="Times New Roman" pitchFamily="18" charset="0"/>
              </a:rPr>
              <a:t>Şirket Tanıtım</a:t>
            </a:r>
          </a:p>
          <a:p>
            <a:pPr marL="916686" lvl="1" indent="-514350">
              <a:buFont typeface="+mj-lt"/>
              <a:buAutoNum type="arabicPeriod"/>
            </a:pPr>
            <a:r>
              <a:rPr lang="tr-TR" sz="3300" dirty="0">
                <a:latin typeface="Times New Roman" pitchFamily="18" charset="0"/>
                <a:cs typeface="Times New Roman" pitchFamily="18" charset="0"/>
              </a:rPr>
              <a:t>Ekip </a:t>
            </a:r>
            <a:r>
              <a:rPr lang="tr-TR" sz="3300" dirty="0" smtClean="0">
                <a:latin typeface="Times New Roman" pitchFamily="18" charset="0"/>
                <a:cs typeface="Times New Roman" pitchFamily="18" charset="0"/>
              </a:rPr>
              <a:t>Oluşturulması</a:t>
            </a:r>
          </a:p>
          <a:p>
            <a:pPr marL="916686" lvl="1" indent="-514350">
              <a:buFont typeface="+mj-lt"/>
              <a:buAutoNum type="arabicPeriod"/>
            </a:pPr>
            <a:r>
              <a:rPr lang="tr-TR" sz="3300" dirty="0" smtClean="0">
                <a:latin typeface="Times New Roman" pitchFamily="18" charset="0"/>
                <a:cs typeface="Times New Roman" pitchFamily="18" charset="0"/>
              </a:rPr>
              <a:t>Çalışma Alanının Belirlenmesi</a:t>
            </a:r>
          </a:p>
          <a:p>
            <a:pPr marL="916686" lvl="1" indent="-514350">
              <a:buFont typeface="+mj-lt"/>
              <a:buAutoNum type="arabicPeriod"/>
            </a:pPr>
            <a:r>
              <a:rPr lang="tr-TR" sz="3300" dirty="0" smtClean="0">
                <a:latin typeface="Times New Roman" pitchFamily="18" charset="0"/>
                <a:cs typeface="Times New Roman" pitchFamily="18" charset="0"/>
              </a:rPr>
              <a:t>Formüller</a:t>
            </a:r>
            <a:endParaRPr lang="tr-TR" sz="3300" dirty="0">
              <a:latin typeface="Times New Roman" pitchFamily="18" charset="0"/>
              <a:cs typeface="Times New Roman" pitchFamily="18" charset="0"/>
            </a:endParaRPr>
          </a:p>
          <a:p>
            <a:pPr marL="916686" lvl="1" indent="-514350">
              <a:buFont typeface="+mj-lt"/>
              <a:buAutoNum type="arabicPeriod"/>
            </a:pPr>
            <a:r>
              <a:rPr lang="tr-TR" sz="3300" dirty="0">
                <a:latin typeface="Times New Roman" pitchFamily="18" charset="0"/>
                <a:cs typeface="Times New Roman" pitchFamily="18" charset="0"/>
              </a:rPr>
              <a:t>Mevcut Durum Analizi</a:t>
            </a:r>
          </a:p>
          <a:p>
            <a:pPr marL="1181862" lvl="2" indent="-514350">
              <a:buFont typeface="+mj-lt"/>
              <a:buAutoNum type="arabicPeriod"/>
            </a:pPr>
            <a:r>
              <a:rPr lang="tr-TR" sz="3300" dirty="0">
                <a:latin typeface="Times New Roman" pitchFamily="18" charset="0"/>
                <a:cs typeface="Times New Roman" pitchFamily="18" charset="0"/>
              </a:rPr>
              <a:t>Operasyon/Makine Duruş Sayısı ve Süresi</a:t>
            </a:r>
          </a:p>
          <a:p>
            <a:pPr marL="1181862" lvl="2" indent="-514350">
              <a:buFont typeface="+mj-lt"/>
              <a:buAutoNum type="arabicPeriod"/>
            </a:pPr>
            <a:r>
              <a:rPr lang="tr-TR" sz="3300" dirty="0" smtClean="0">
                <a:latin typeface="Times New Roman" pitchFamily="18" charset="0"/>
                <a:cs typeface="Times New Roman" pitchFamily="18" charset="0"/>
              </a:rPr>
              <a:t>Operasyon </a:t>
            </a:r>
            <a:r>
              <a:rPr lang="tr-TR" sz="3300" dirty="0">
                <a:latin typeface="Times New Roman" pitchFamily="18" charset="0"/>
                <a:cs typeface="Times New Roman" pitchFamily="18" charset="0"/>
              </a:rPr>
              <a:t>Operatörlerinin Doluluk Oranları</a:t>
            </a:r>
          </a:p>
          <a:p>
            <a:pPr marL="1181862" lvl="2" indent="-514350">
              <a:buFont typeface="+mj-lt"/>
              <a:buAutoNum type="arabicPeriod"/>
            </a:pPr>
            <a:r>
              <a:rPr lang="tr-TR" sz="3300" dirty="0" smtClean="0">
                <a:latin typeface="Times New Roman" pitchFamily="18" charset="0"/>
                <a:cs typeface="Times New Roman" pitchFamily="18" charset="0"/>
              </a:rPr>
              <a:t>Kola </a:t>
            </a:r>
            <a:r>
              <a:rPr lang="tr-TR" sz="3300" dirty="0">
                <a:latin typeface="Times New Roman" pitchFamily="18" charset="0"/>
                <a:cs typeface="Times New Roman" pitchFamily="18" charset="0"/>
              </a:rPr>
              <a:t>Düğme </a:t>
            </a:r>
            <a:r>
              <a:rPr lang="tr-TR" sz="3300" dirty="0" smtClean="0">
                <a:latin typeface="Times New Roman" pitchFamily="18" charset="0"/>
                <a:cs typeface="Times New Roman" pitchFamily="18" charset="0"/>
              </a:rPr>
              <a:t>Dikim </a:t>
            </a:r>
            <a:r>
              <a:rPr lang="tr-TR" sz="3300" dirty="0">
                <a:latin typeface="Times New Roman" pitchFamily="18" charset="0"/>
                <a:cs typeface="Times New Roman" pitchFamily="18" charset="0"/>
              </a:rPr>
              <a:t>Operasyonunun Operatör </a:t>
            </a:r>
            <a:r>
              <a:rPr lang="tr-TR" sz="3300" dirty="0" smtClean="0">
                <a:latin typeface="Times New Roman" pitchFamily="18" charset="0"/>
                <a:cs typeface="Times New Roman" pitchFamily="18" charset="0"/>
              </a:rPr>
              <a:t>Verimlilik ve  Performansı</a:t>
            </a:r>
          </a:p>
          <a:p>
            <a:pPr marL="1181862" lvl="2" indent="-514350">
              <a:buFont typeface="+mj-lt"/>
              <a:buAutoNum type="arabicPeriod"/>
            </a:pPr>
            <a:r>
              <a:rPr lang="tr-TR" sz="3300" dirty="0">
                <a:latin typeface="Times New Roman" pitchFamily="18" charset="0"/>
                <a:cs typeface="Times New Roman" pitchFamily="18" charset="0"/>
              </a:rPr>
              <a:t>Kola Düğme Dikim Operasyonunun Kayıp Zaman </a:t>
            </a:r>
            <a:r>
              <a:rPr lang="tr-TR" sz="3300" dirty="0" smtClean="0">
                <a:latin typeface="Times New Roman" pitchFamily="18" charset="0"/>
                <a:cs typeface="Times New Roman" pitchFamily="18" charset="0"/>
              </a:rPr>
              <a:t>Grafiği</a:t>
            </a:r>
          </a:p>
          <a:p>
            <a:pPr marL="1181862" lvl="2" indent="-514350">
              <a:buFont typeface="+mj-lt"/>
              <a:buAutoNum type="arabicPeriod"/>
            </a:pPr>
            <a:r>
              <a:rPr lang="tr-TR" sz="3300" dirty="0" smtClean="0">
                <a:latin typeface="Times New Roman" pitchFamily="18" charset="0"/>
                <a:cs typeface="Times New Roman" pitchFamily="18" charset="0"/>
              </a:rPr>
              <a:t>Kol Balığı </a:t>
            </a:r>
            <a:r>
              <a:rPr lang="tr-TR" sz="3300" dirty="0">
                <a:latin typeface="Times New Roman" pitchFamily="18" charset="0"/>
                <a:cs typeface="Times New Roman" pitchFamily="18" charset="0"/>
              </a:rPr>
              <a:t>Dikim Operasyonunun Operatör Verimlilik ve  Performansı</a:t>
            </a:r>
          </a:p>
          <a:p>
            <a:pPr marL="1181862" lvl="2" indent="-514350">
              <a:buFont typeface="+mj-lt"/>
              <a:buAutoNum type="arabicPeriod"/>
            </a:pPr>
            <a:r>
              <a:rPr lang="tr-TR" sz="3300" dirty="0">
                <a:latin typeface="Times New Roman" pitchFamily="18" charset="0"/>
                <a:cs typeface="Times New Roman" pitchFamily="18" charset="0"/>
              </a:rPr>
              <a:t>Kola </a:t>
            </a:r>
            <a:r>
              <a:rPr lang="tr-TR" sz="3300" dirty="0" smtClean="0">
                <a:latin typeface="Times New Roman" pitchFamily="18" charset="0"/>
                <a:cs typeface="Times New Roman" pitchFamily="18" charset="0"/>
              </a:rPr>
              <a:t>Balığı </a:t>
            </a:r>
            <a:r>
              <a:rPr lang="tr-TR" sz="3300" dirty="0">
                <a:latin typeface="Times New Roman" pitchFamily="18" charset="0"/>
                <a:cs typeface="Times New Roman" pitchFamily="18" charset="0"/>
              </a:rPr>
              <a:t>Dikim Operasyonunun Kayıp Zaman </a:t>
            </a:r>
            <a:r>
              <a:rPr lang="tr-TR" sz="3300" dirty="0" smtClean="0">
                <a:latin typeface="Times New Roman" pitchFamily="18" charset="0"/>
                <a:cs typeface="Times New Roman" pitchFamily="18" charset="0"/>
              </a:rPr>
              <a:t>Grafiği</a:t>
            </a:r>
            <a:endParaRPr lang="tr-TR" sz="3300" dirty="0">
              <a:latin typeface="Times New Roman" pitchFamily="18" charset="0"/>
              <a:cs typeface="Times New Roman" pitchFamily="18" charset="0"/>
            </a:endParaRPr>
          </a:p>
          <a:p>
            <a:pPr marL="1181862" lvl="2" indent="-514350">
              <a:buFont typeface="+mj-lt"/>
              <a:buAutoNum type="arabicPeriod"/>
            </a:pPr>
            <a:r>
              <a:rPr lang="tr-TR" sz="3300" dirty="0" smtClean="0">
                <a:latin typeface="Times New Roman" pitchFamily="18" charset="0"/>
                <a:cs typeface="Times New Roman" pitchFamily="18" charset="0"/>
              </a:rPr>
              <a:t>Operasyon Seçiminde Kullanılan Parametreler</a:t>
            </a:r>
          </a:p>
          <a:p>
            <a:pPr marL="916686" lvl="1" indent="-514350">
              <a:buFont typeface="+mj-lt"/>
              <a:buAutoNum type="arabicPeriod"/>
            </a:pPr>
            <a:r>
              <a:rPr lang="tr-TR" sz="3300" dirty="0" smtClean="0">
                <a:latin typeface="Times New Roman" pitchFamily="18" charset="0"/>
                <a:cs typeface="Times New Roman" pitchFamily="18" charset="0"/>
              </a:rPr>
              <a:t>İyileştirme </a:t>
            </a:r>
            <a:r>
              <a:rPr lang="tr-TR" sz="3300" dirty="0">
                <a:latin typeface="Times New Roman" pitchFamily="18" charset="0"/>
                <a:cs typeface="Times New Roman" pitchFamily="18" charset="0"/>
              </a:rPr>
              <a:t>Çalışmaları</a:t>
            </a:r>
          </a:p>
          <a:p>
            <a:pPr marL="1181862" lvl="2" indent="-514350">
              <a:buFont typeface="+mj-lt"/>
              <a:buAutoNum type="arabicPeriod"/>
            </a:pPr>
            <a:r>
              <a:rPr lang="tr-TR" sz="3200" dirty="0">
                <a:latin typeface="Times New Roman" pitchFamily="18" charset="0"/>
                <a:cs typeface="Times New Roman" pitchFamily="18" charset="0"/>
              </a:rPr>
              <a:t>Kola Düğme Dikim Operasyonunun Hata </a:t>
            </a:r>
            <a:r>
              <a:rPr lang="tr-TR" sz="3200" dirty="0" smtClean="0">
                <a:latin typeface="Times New Roman" pitchFamily="18" charset="0"/>
                <a:cs typeface="Times New Roman" pitchFamily="18" charset="0"/>
              </a:rPr>
              <a:t>Türü Analizi</a:t>
            </a:r>
            <a:endParaRPr lang="tr-TR" sz="3200" dirty="0">
              <a:latin typeface="Times New Roman" pitchFamily="18" charset="0"/>
              <a:cs typeface="Times New Roman" pitchFamily="18" charset="0"/>
            </a:endParaRPr>
          </a:p>
          <a:p>
            <a:pPr marL="1181862" lvl="2" indent="-514350">
              <a:buFont typeface="+mj-lt"/>
              <a:buAutoNum type="arabicPeriod"/>
            </a:pPr>
            <a:r>
              <a:rPr lang="tr-TR" sz="3200" dirty="0">
                <a:latin typeface="Times New Roman" pitchFamily="18" charset="0"/>
                <a:cs typeface="Times New Roman" pitchFamily="18" charset="0"/>
              </a:rPr>
              <a:t>Balık Kılçığı (Sebep Sonuç Diyagramı)</a:t>
            </a:r>
          </a:p>
          <a:p>
            <a:pPr marL="1181862" lvl="2" indent="-514350">
              <a:buFont typeface="+mj-lt"/>
              <a:buAutoNum type="arabicPeriod"/>
            </a:pPr>
            <a:r>
              <a:rPr lang="tr-TR" sz="3200" dirty="0">
                <a:latin typeface="Times New Roman" pitchFamily="18" charset="0"/>
                <a:cs typeface="Times New Roman" pitchFamily="18" charset="0"/>
              </a:rPr>
              <a:t>“5 Neden“ Analizi</a:t>
            </a:r>
          </a:p>
          <a:p>
            <a:pPr marL="1181862" lvl="2" indent="-514350">
              <a:buFont typeface="+mj-lt"/>
              <a:buAutoNum type="arabicPeriod"/>
            </a:pPr>
            <a:r>
              <a:rPr lang="tr-TR" sz="3200" dirty="0" smtClean="0">
                <a:latin typeface="Times New Roman" pitchFamily="18" charset="0"/>
                <a:cs typeface="Times New Roman" pitchFamily="18" charset="0"/>
              </a:rPr>
              <a:t>Yapılan Çalışmalar</a:t>
            </a:r>
            <a:endParaRPr lang="tr-TR" sz="3200" dirty="0">
              <a:latin typeface="Times New Roman" pitchFamily="18" charset="0"/>
              <a:cs typeface="Times New Roman" pitchFamily="18" charset="0"/>
            </a:endParaRPr>
          </a:p>
          <a:p>
            <a:pPr marL="916686" lvl="1" indent="-514350">
              <a:buFont typeface="+mj-lt"/>
              <a:buAutoNum type="arabicPeriod"/>
            </a:pPr>
            <a:r>
              <a:rPr lang="tr-TR" sz="3300" dirty="0">
                <a:latin typeface="Times New Roman" pitchFamily="18" charset="0"/>
                <a:cs typeface="Times New Roman" pitchFamily="18" charset="0"/>
              </a:rPr>
              <a:t>İyileştirme Sonuçları</a:t>
            </a:r>
          </a:p>
          <a:p>
            <a:pPr marL="624078" indent="-514350">
              <a:buFont typeface="+mj-lt"/>
              <a:buAutoNum type="arabicPeriod"/>
            </a:pPr>
            <a:r>
              <a:rPr lang="tr-TR" sz="3400" dirty="0" smtClean="0">
                <a:latin typeface="Times New Roman" pitchFamily="18" charset="0"/>
                <a:cs typeface="Times New Roman" pitchFamily="18" charset="0"/>
              </a:rPr>
              <a:t>Kaynakça</a:t>
            </a:r>
            <a:endParaRPr lang="tr-TR" sz="3400" dirty="0">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a:t>
            </a:fld>
            <a:endParaRPr lang="tr-TR" dirty="0"/>
          </a:p>
        </p:txBody>
      </p:sp>
    </p:spTree>
    <p:extLst>
      <p:ext uri="{BB962C8B-B14F-4D97-AF65-F5344CB8AC3E}">
        <p14:creationId xmlns:p14="http://schemas.microsoft.com/office/powerpoint/2010/main" val="4153358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Özel Kalite Teknikleri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rPr>
              <a:t>Yalın Üretim</a:t>
            </a:r>
          </a:p>
          <a:p>
            <a:r>
              <a:rPr lang="tr-TR" dirty="0" smtClean="0">
                <a:latin typeface="Times New Roman" pitchFamily="18" charset="0"/>
                <a:cs typeface="Times New Roman" pitchFamily="18" charset="0"/>
              </a:rPr>
              <a:t>FMEA</a:t>
            </a:r>
          </a:p>
          <a:p>
            <a:r>
              <a:rPr lang="tr-TR" dirty="0" smtClean="0">
                <a:latin typeface="Times New Roman" pitchFamily="18" charset="0"/>
                <a:cs typeface="Times New Roman" pitchFamily="18" charset="0"/>
              </a:rPr>
              <a:t>QFD</a:t>
            </a:r>
          </a:p>
          <a:p>
            <a:r>
              <a:rPr lang="tr-TR" dirty="0" smtClean="0">
                <a:latin typeface="Times New Roman" pitchFamily="18" charset="0"/>
                <a:cs typeface="Times New Roman" pitchFamily="18" charset="0"/>
              </a:rPr>
              <a:t>Altı </a:t>
            </a:r>
            <a:r>
              <a:rPr lang="tr-TR" dirty="0" err="1" smtClean="0">
                <a:latin typeface="Times New Roman" pitchFamily="18" charset="0"/>
                <a:cs typeface="Times New Roman" pitchFamily="18" charset="0"/>
              </a:rPr>
              <a:t>Sigma</a:t>
            </a:r>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ServQual</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Re-</a:t>
            </a:r>
            <a:r>
              <a:rPr lang="tr-TR" dirty="0" err="1" smtClean="0">
                <a:latin typeface="Times New Roman" pitchFamily="18" charset="0"/>
                <a:cs typeface="Times New Roman" pitchFamily="18" charset="0"/>
              </a:rPr>
              <a:t>Engineering</a:t>
            </a:r>
            <a:endParaRPr lang="tr-TR"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3</a:t>
            </a:fld>
            <a:endParaRPr lang="tr-T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2492896"/>
            <a:ext cx="4819650" cy="2600325"/>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42918"/>
            <a:ext cx="8229600" cy="1066800"/>
          </a:xfrm>
        </p:spPr>
        <p:txBody>
          <a:bodyPr/>
          <a:lstStyle/>
          <a:p>
            <a:r>
              <a:rPr lang="tr-TR" dirty="0" smtClean="0">
                <a:latin typeface="Times New Roman" pitchFamily="18" charset="0"/>
                <a:cs typeface="Times New Roman" pitchFamily="18" charset="0"/>
              </a:rPr>
              <a:t>1.1 Yalın Üretim</a:t>
            </a:r>
            <a:r>
              <a:rPr lang="tr-TR" dirty="0" smtClean="0"/>
              <a:t>	</a:t>
            </a:r>
            <a:endParaRPr lang="tr-TR" dirty="0"/>
          </a:p>
        </p:txBody>
      </p:sp>
      <p:sp>
        <p:nvSpPr>
          <p:cNvPr id="3" name="2 İçerik Yer Tutucusu"/>
          <p:cNvSpPr>
            <a:spLocks noGrp="1"/>
          </p:cNvSpPr>
          <p:nvPr>
            <p:ph idx="1"/>
          </p:nvPr>
        </p:nvSpPr>
        <p:spPr>
          <a:xfrm>
            <a:off x="457200" y="2071678"/>
            <a:ext cx="8229600" cy="4502858"/>
          </a:xfrm>
        </p:spPr>
        <p:txBody>
          <a:bodyPr/>
          <a:lstStyle/>
          <a:p>
            <a:r>
              <a:rPr lang="tr-TR" dirty="0" smtClean="0">
                <a:latin typeface="Times New Roman" pitchFamily="18" charset="0"/>
                <a:cs typeface="Times New Roman" pitchFamily="18" charset="0"/>
              </a:rPr>
              <a:t>Yalın üretim, üretime yük getiren tüm israflardan arınmayı hedef alan bir yaklaşımdır.</a:t>
            </a:r>
          </a:p>
          <a:p>
            <a:pPr>
              <a:buNone/>
            </a:pP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Yalın üretimin ana stratejisi hızı artırıp, akış süresini azaltarak kalite, maliyet ve teslimat performansını aynı anda iyileştirmektir</a:t>
            </a:r>
            <a:r>
              <a:rPr lang="tr-TR" dirty="0" smtClean="0"/>
              <a:t>.</a:t>
            </a:r>
            <a:endParaRPr lang="tr-TR" dirty="0"/>
          </a:p>
        </p:txBody>
      </p:sp>
      <p:pic>
        <p:nvPicPr>
          <p:cNvPr id="13313" name="Picture 1" descr="C:\Users\Acer\Desktop\yalin-uretim--.jpg"/>
          <p:cNvPicPr>
            <a:picLocks noChangeAspect="1" noChangeArrowheads="1"/>
          </p:cNvPicPr>
          <p:nvPr/>
        </p:nvPicPr>
        <p:blipFill>
          <a:blip r:embed="rId2"/>
          <a:srcRect/>
          <a:stretch>
            <a:fillRect/>
          </a:stretch>
        </p:blipFill>
        <p:spPr bwMode="auto">
          <a:xfrm>
            <a:off x="5379900" y="4714884"/>
            <a:ext cx="3491328" cy="2000240"/>
          </a:xfrm>
          <a:prstGeom prst="rect">
            <a:avLst/>
          </a:prstGeom>
          <a:noFill/>
        </p:spPr>
      </p:pic>
      <p:sp>
        <p:nvSpPr>
          <p:cNvPr id="5" name="Slayt Numarası Yer Tutucusu 4"/>
          <p:cNvSpPr>
            <a:spLocks noGrp="1"/>
          </p:cNvSpPr>
          <p:nvPr>
            <p:ph type="sldNum" sz="quarter" idx="12"/>
          </p:nvPr>
        </p:nvSpPr>
        <p:spPr/>
        <p:txBody>
          <a:bodyPr/>
          <a:lstStyle/>
          <a:p>
            <a:fld id="{B1DEFA8C-F947-479F-BE07-76B6B3F80BF1}"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Acer\Desktop\yalin.jpg"/>
          <p:cNvPicPr>
            <a:picLocks noChangeAspect="1" noChangeArrowheads="1"/>
          </p:cNvPicPr>
          <p:nvPr/>
        </p:nvPicPr>
        <p:blipFill>
          <a:blip r:embed="rId2"/>
          <a:srcRect/>
          <a:stretch>
            <a:fillRect/>
          </a:stretch>
        </p:blipFill>
        <p:spPr bwMode="auto">
          <a:xfrm>
            <a:off x="6795856" y="5000636"/>
            <a:ext cx="1886194" cy="1587289"/>
          </a:xfrm>
          <a:prstGeom prst="rect">
            <a:avLst/>
          </a:prstGeom>
          <a:noFill/>
        </p:spPr>
      </p:pic>
      <p:sp>
        <p:nvSpPr>
          <p:cNvPr id="2"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1.1 Yalın Üretim</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28596" y="1857364"/>
            <a:ext cx="8229600" cy="4325112"/>
          </a:xfrm>
        </p:spPr>
        <p:txBody>
          <a:bodyPr/>
          <a:lstStyle/>
          <a:p>
            <a:r>
              <a:rPr lang="tr-TR" dirty="0" smtClean="0">
                <a:latin typeface="Times New Roman" pitchFamily="18" charset="0"/>
                <a:cs typeface="Times New Roman" pitchFamily="18" charset="0"/>
              </a:rPr>
              <a:t>Yapısında hiçbir gereksiz unsur taşımayan ve hata, maliyet, stok, işçilik, geliştirme süreci, üretim alanı, fire, müşteri memnuniyetsizliği gibi unsurların, en aza indirgendiği üretim sistemi olarak tanımlanmaktadır.</a:t>
            </a:r>
          </a:p>
          <a:p>
            <a:pPr>
              <a:buNone/>
            </a:pP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Yalın üretimde hedef; kaliteli mallar üretmek suretiyle ilk anda, işi doğru yapmaktır.</a:t>
            </a:r>
          </a:p>
          <a:p>
            <a:endParaRPr lang="tr-TR" dirty="0" smtClean="0"/>
          </a:p>
          <a:p>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34008"/>
            <a:ext cx="8229600" cy="1066800"/>
          </a:xfrm>
        </p:spPr>
        <p:txBody>
          <a:bodyPr>
            <a:normAutofit/>
          </a:bodyPr>
          <a:lstStyle/>
          <a:p>
            <a:r>
              <a:rPr lang="tr-TR" dirty="0" smtClean="0">
                <a:latin typeface="Times New Roman" pitchFamily="18" charset="0"/>
                <a:cs typeface="Times New Roman" pitchFamily="18" charset="0"/>
              </a:rPr>
              <a:t>1.2 Yalın Üretim Sisteminin Prensipleri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rPr>
              <a:t>Değer</a:t>
            </a:r>
          </a:p>
          <a:p>
            <a:r>
              <a:rPr lang="tr-TR" dirty="0" smtClean="0">
                <a:latin typeface="Times New Roman" pitchFamily="18" charset="0"/>
                <a:cs typeface="Times New Roman" pitchFamily="18" charset="0"/>
              </a:rPr>
              <a:t>Değer Akışı</a:t>
            </a:r>
          </a:p>
          <a:p>
            <a:r>
              <a:rPr lang="tr-TR" dirty="0" smtClean="0">
                <a:latin typeface="Times New Roman" pitchFamily="18" charset="0"/>
                <a:cs typeface="Times New Roman" pitchFamily="18" charset="0"/>
              </a:rPr>
              <a:t>Sürekli Akış</a:t>
            </a:r>
          </a:p>
          <a:p>
            <a:r>
              <a:rPr lang="tr-TR" dirty="0" smtClean="0">
                <a:latin typeface="Times New Roman" pitchFamily="18" charset="0"/>
                <a:cs typeface="Times New Roman" pitchFamily="18" charset="0"/>
              </a:rPr>
              <a:t>Çekme Sistemi</a:t>
            </a:r>
          </a:p>
          <a:p>
            <a:r>
              <a:rPr lang="tr-TR" dirty="0" smtClean="0">
                <a:latin typeface="Times New Roman" pitchFamily="18" charset="0"/>
                <a:cs typeface="Times New Roman" pitchFamily="18" charset="0"/>
              </a:rPr>
              <a:t>Mükemmellik</a:t>
            </a:r>
            <a:endParaRPr lang="tr-TR"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1.3 Yalın Üretimde Temel İsraflar</a:t>
            </a:r>
            <a:endParaRPr lang="tr-TR" dirty="0">
              <a:latin typeface="Times New Roman" pitchFamily="18" charset="0"/>
              <a:cs typeface="Times New Roman" pitchFamily="18" charset="0"/>
            </a:endParaRPr>
          </a:p>
        </p:txBody>
      </p:sp>
      <p:pic>
        <p:nvPicPr>
          <p:cNvPr id="4" name="Picture 2"/>
          <p:cNvPicPr>
            <a:picLocks noGrp="1"/>
          </p:cNvPicPr>
          <p:nvPr>
            <p:ph idx="1"/>
          </p:nvPr>
        </p:nvPicPr>
        <p:blipFill>
          <a:blip r:embed="rId2"/>
          <a:stretch>
            <a:fillRect/>
          </a:stretch>
        </p:blipFill>
        <p:spPr bwMode="auto">
          <a:xfrm>
            <a:off x="714348" y="2000240"/>
            <a:ext cx="7647272" cy="4324350"/>
          </a:xfrm>
          <a:prstGeom prst="rect">
            <a:avLst/>
          </a:prstGeom>
          <a:noFill/>
          <a:ln w="9525">
            <a:noFill/>
            <a:miter lim="800000"/>
            <a:headEnd/>
            <a:tailEnd/>
          </a:ln>
          <a:effectLst/>
        </p:spPr>
      </p:pic>
      <p:sp>
        <p:nvSpPr>
          <p:cNvPr id="5" name="Slayt Numarası Yer Tutucusu 4"/>
          <p:cNvSpPr>
            <a:spLocks noGrp="1"/>
          </p:cNvSpPr>
          <p:nvPr>
            <p:ph type="sldNum" sz="quarter" idx="12"/>
          </p:nvPr>
        </p:nvSpPr>
        <p:spPr/>
        <p:txBody>
          <a:bodyPr/>
          <a:lstStyle/>
          <a:p>
            <a:fld id="{B1DEFA8C-F947-479F-BE07-76B6B3F80BF1}" type="slidenum">
              <a:rPr lang="tr-TR" smtClean="0"/>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634008"/>
            <a:ext cx="8229600" cy="1066800"/>
          </a:xfrm>
        </p:spPr>
        <p:txBody>
          <a:bodyPr/>
          <a:lstStyle/>
          <a:p>
            <a:r>
              <a:rPr lang="tr-TR" dirty="0" smtClean="0">
                <a:latin typeface="Times New Roman" pitchFamily="18" charset="0"/>
                <a:cs typeface="Times New Roman" pitchFamily="18" charset="0"/>
              </a:rPr>
              <a:t>1.4 Yalın Üretim Teknikleri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28596" y="1928802"/>
            <a:ext cx="8229600" cy="4472006"/>
          </a:xfrm>
        </p:spPr>
        <p:txBody>
          <a:bodyPr>
            <a:noAutofit/>
          </a:bodyPr>
          <a:lstStyle/>
          <a:p>
            <a:r>
              <a:rPr lang="tr-TR" dirty="0" smtClean="0">
                <a:latin typeface="Times New Roman" pitchFamily="18" charset="0"/>
                <a:cs typeface="Times New Roman" pitchFamily="18" charset="0"/>
              </a:rPr>
              <a:t>Tam Zamanında Üretim</a:t>
            </a:r>
          </a:p>
          <a:p>
            <a:r>
              <a:rPr lang="tr-TR" dirty="0" err="1" smtClean="0">
                <a:latin typeface="Times New Roman" pitchFamily="18" charset="0"/>
                <a:cs typeface="Times New Roman" pitchFamily="18" charset="0"/>
              </a:rPr>
              <a:t>Kanban</a:t>
            </a:r>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Otonomasyon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Jidoka</a:t>
            </a:r>
            <a:r>
              <a:rPr lang="tr-TR" dirty="0" smtClean="0">
                <a:latin typeface="Times New Roman" pitchFamily="18" charset="0"/>
                <a:cs typeface="Times New Roman" pitchFamily="18" charset="0"/>
              </a:rPr>
              <a:t>)</a:t>
            </a:r>
          </a:p>
          <a:p>
            <a:r>
              <a:rPr lang="tr-TR" dirty="0" smtClean="0">
                <a:latin typeface="Times New Roman" pitchFamily="18" charset="0"/>
                <a:cs typeface="Times New Roman" pitchFamily="18" charset="0"/>
              </a:rPr>
              <a:t>SMED (</a:t>
            </a:r>
            <a:r>
              <a:rPr lang="tr-TR" dirty="0" err="1" smtClean="0">
                <a:latin typeface="Times New Roman" pitchFamily="18" charset="0"/>
                <a:cs typeface="Times New Roman" pitchFamily="18" charset="0"/>
              </a:rPr>
              <a:t>Single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Minutes</a:t>
            </a:r>
            <a:r>
              <a:rPr lang="tr-TR" dirty="0" smtClean="0">
                <a:latin typeface="Times New Roman" pitchFamily="18" charset="0"/>
                <a:cs typeface="Times New Roman" pitchFamily="18" charset="0"/>
              </a:rPr>
              <a:t> Exchange of </a:t>
            </a:r>
            <a:r>
              <a:rPr lang="tr-TR" dirty="0" err="1" smtClean="0">
                <a:latin typeface="Times New Roman" pitchFamily="18" charset="0"/>
                <a:cs typeface="Times New Roman" pitchFamily="18" charset="0"/>
              </a:rPr>
              <a:t>Dies</a:t>
            </a:r>
            <a:r>
              <a:rPr lang="tr-TR" dirty="0" smtClean="0">
                <a:latin typeface="Times New Roman" pitchFamily="18" charset="0"/>
                <a:cs typeface="Times New Roman" pitchFamily="18" charset="0"/>
              </a:rPr>
              <a:t>)</a:t>
            </a:r>
          </a:p>
          <a:p>
            <a:r>
              <a:rPr lang="tr-TR" dirty="0" err="1" smtClean="0">
                <a:latin typeface="Times New Roman" pitchFamily="18" charset="0"/>
                <a:cs typeface="Times New Roman" pitchFamily="18" charset="0"/>
              </a:rPr>
              <a:t>Poka</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Yoke</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5S</a:t>
            </a:r>
          </a:p>
          <a:p>
            <a:r>
              <a:rPr lang="tr-TR" dirty="0" smtClean="0">
                <a:latin typeface="Times New Roman" pitchFamily="18" charset="0"/>
                <a:cs typeface="Times New Roman" pitchFamily="18" charset="0"/>
              </a:rPr>
              <a:t>Toplam Üretken Bakım</a:t>
            </a:r>
          </a:p>
          <a:p>
            <a:r>
              <a:rPr lang="tr-TR" dirty="0" smtClean="0">
                <a:latin typeface="Times New Roman" pitchFamily="18" charset="0"/>
                <a:cs typeface="Times New Roman" pitchFamily="18" charset="0"/>
              </a:rPr>
              <a:t>Hücresel Üretim ve U Hatları</a:t>
            </a:r>
          </a:p>
        </p:txBody>
      </p:sp>
      <p:sp>
        <p:nvSpPr>
          <p:cNvPr id="5" name="Slayt Numarası Yer Tutucusu 4"/>
          <p:cNvSpPr>
            <a:spLocks noGrp="1"/>
          </p:cNvSpPr>
          <p:nvPr>
            <p:ph type="sldNum" sz="quarter" idx="12"/>
          </p:nvPr>
        </p:nvSpPr>
        <p:spPr/>
        <p:txBody>
          <a:bodyPr/>
          <a:lstStyle/>
          <a:p>
            <a:fld id="{B1DEFA8C-F947-479F-BE07-76B6B3F80BF1}"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1.4 Yalın Üretim Teknikleri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28596" y="2000240"/>
            <a:ext cx="8229600" cy="4325112"/>
          </a:xfrm>
        </p:spPr>
        <p:txBody>
          <a:bodyPr>
            <a:normAutofit fontScale="92500" lnSpcReduction="10000"/>
          </a:bodyPr>
          <a:lstStyle/>
          <a:p>
            <a:r>
              <a:rPr lang="tr-TR" sz="3000" dirty="0" smtClean="0">
                <a:latin typeface="Times New Roman" pitchFamily="18" charset="0"/>
                <a:cs typeface="Times New Roman" pitchFamily="18" charset="0"/>
              </a:rPr>
              <a:t>Yerinde Kalite</a:t>
            </a:r>
          </a:p>
          <a:p>
            <a:r>
              <a:rPr lang="tr-TR" sz="3000" dirty="0" smtClean="0">
                <a:latin typeface="Times New Roman" pitchFamily="18" charset="0"/>
                <a:cs typeface="Times New Roman" pitchFamily="18" charset="0"/>
              </a:rPr>
              <a:t>Kalite Çemberleri</a:t>
            </a:r>
          </a:p>
          <a:p>
            <a:r>
              <a:rPr lang="tr-TR" sz="3000" dirty="0" smtClean="0">
                <a:latin typeface="Times New Roman" pitchFamily="18" charset="0"/>
                <a:cs typeface="Times New Roman" pitchFamily="18" charset="0"/>
              </a:rPr>
              <a:t>Makineler Arası Senkronizasyon</a:t>
            </a:r>
          </a:p>
          <a:p>
            <a:r>
              <a:rPr lang="tr-TR" sz="3000" dirty="0" err="1" smtClean="0">
                <a:latin typeface="Times New Roman" pitchFamily="18" charset="0"/>
                <a:cs typeface="Times New Roman" pitchFamily="18" charset="0"/>
              </a:rPr>
              <a:t>Kaizen</a:t>
            </a:r>
            <a:r>
              <a:rPr lang="tr-TR" sz="3000" dirty="0" smtClean="0">
                <a:latin typeface="Times New Roman" pitchFamily="18" charset="0"/>
                <a:cs typeface="Times New Roman" pitchFamily="18" charset="0"/>
              </a:rPr>
              <a:t> (Sürekli İyileştirme)</a:t>
            </a:r>
          </a:p>
          <a:p>
            <a:r>
              <a:rPr lang="tr-TR" sz="3000" dirty="0" smtClean="0">
                <a:latin typeface="Times New Roman" pitchFamily="18" charset="0"/>
                <a:cs typeface="Times New Roman" pitchFamily="18" charset="0"/>
              </a:rPr>
              <a:t>Deney Tasarımı</a:t>
            </a:r>
          </a:p>
          <a:p>
            <a:r>
              <a:rPr lang="tr-TR" sz="3000" dirty="0" smtClean="0">
                <a:latin typeface="Times New Roman" pitchFamily="18" charset="0"/>
                <a:cs typeface="Times New Roman" pitchFamily="18" charset="0"/>
              </a:rPr>
              <a:t>A3 Raporu</a:t>
            </a:r>
          </a:p>
          <a:p>
            <a:r>
              <a:rPr lang="tr-TR" sz="3000" dirty="0" err="1" smtClean="0">
                <a:latin typeface="Times New Roman" pitchFamily="18" charset="0"/>
                <a:cs typeface="Times New Roman" pitchFamily="18" charset="0"/>
              </a:rPr>
              <a:t>Obeya</a:t>
            </a:r>
            <a:endParaRPr lang="tr-TR" sz="3000" dirty="0" smtClean="0">
              <a:latin typeface="Times New Roman" pitchFamily="18" charset="0"/>
              <a:cs typeface="Times New Roman" pitchFamily="18" charset="0"/>
            </a:endParaRPr>
          </a:p>
          <a:p>
            <a:r>
              <a:rPr lang="tr-TR" sz="3000" dirty="0" smtClean="0">
                <a:latin typeface="Times New Roman" pitchFamily="18" charset="0"/>
                <a:cs typeface="Times New Roman" pitchFamily="18" charset="0"/>
              </a:rPr>
              <a:t>3M (</a:t>
            </a:r>
            <a:r>
              <a:rPr lang="tr-TR" sz="3000" dirty="0" err="1" smtClean="0">
                <a:latin typeface="Times New Roman" pitchFamily="18" charset="0"/>
                <a:cs typeface="Times New Roman" pitchFamily="18" charset="0"/>
              </a:rPr>
              <a:t>Muda</a:t>
            </a:r>
            <a:r>
              <a:rPr lang="tr-TR" sz="3000" dirty="0" smtClean="0">
                <a:latin typeface="Times New Roman" pitchFamily="18" charset="0"/>
                <a:cs typeface="Times New Roman" pitchFamily="18" charset="0"/>
              </a:rPr>
              <a:t>, </a:t>
            </a:r>
            <a:r>
              <a:rPr lang="tr-TR" sz="3000" dirty="0" err="1" smtClean="0">
                <a:latin typeface="Times New Roman" pitchFamily="18" charset="0"/>
                <a:cs typeface="Times New Roman" pitchFamily="18" charset="0"/>
              </a:rPr>
              <a:t>Muri</a:t>
            </a:r>
            <a:r>
              <a:rPr lang="tr-TR" sz="3000" dirty="0" smtClean="0">
                <a:latin typeface="Times New Roman" pitchFamily="18" charset="0"/>
                <a:cs typeface="Times New Roman" pitchFamily="18" charset="0"/>
              </a:rPr>
              <a:t>, </a:t>
            </a:r>
            <a:r>
              <a:rPr lang="tr-TR" sz="3000" dirty="0" err="1" smtClean="0">
                <a:latin typeface="Times New Roman" pitchFamily="18" charset="0"/>
                <a:cs typeface="Times New Roman" pitchFamily="18" charset="0"/>
              </a:rPr>
              <a:t>Mura</a:t>
            </a:r>
            <a:r>
              <a:rPr lang="tr-TR" sz="3000" dirty="0" smtClean="0">
                <a:latin typeface="Times New Roman" pitchFamily="18" charset="0"/>
                <a:cs typeface="Times New Roman" pitchFamily="18" charset="0"/>
              </a:rPr>
              <a:t>)</a:t>
            </a:r>
          </a:p>
          <a:p>
            <a:r>
              <a:rPr lang="tr-TR" sz="3000" dirty="0" smtClean="0">
                <a:latin typeface="Times New Roman" pitchFamily="18" charset="0"/>
                <a:cs typeface="Times New Roman" pitchFamily="18" charset="0"/>
              </a:rPr>
              <a:t>Tek Parça Akışı</a:t>
            </a:r>
          </a:p>
          <a:p>
            <a:r>
              <a:rPr lang="tr-TR" sz="3000" dirty="0" smtClean="0">
                <a:latin typeface="Times New Roman" pitchFamily="18" charset="0"/>
                <a:cs typeface="Times New Roman" pitchFamily="18" charset="0"/>
              </a:rPr>
              <a:t>Dengeli Üretim</a:t>
            </a:r>
          </a:p>
          <a:p>
            <a:endParaRPr lang="tr-TR" dirty="0" smtClean="0"/>
          </a:p>
        </p:txBody>
      </p:sp>
      <p:sp>
        <p:nvSpPr>
          <p:cNvPr id="5" name="Slayt Numarası Yer Tutucusu 4"/>
          <p:cNvSpPr>
            <a:spLocks noGrp="1"/>
          </p:cNvSpPr>
          <p:nvPr>
            <p:ph type="sldNum" sz="quarter" idx="12"/>
          </p:nvPr>
        </p:nvSpPr>
        <p:spPr/>
        <p:txBody>
          <a:bodyPr/>
          <a:lstStyle/>
          <a:p>
            <a:fld id="{B1DEFA8C-F947-479F-BE07-76B6B3F80BF1}"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normAutofit fontScale="90000"/>
          </a:bodyPr>
          <a:lstStyle/>
          <a:p>
            <a:r>
              <a:rPr lang="tr-TR" dirty="0" smtClean="0">
                <a:latin typeface="Times New Roman" pitchFamily="18" charset="0"/>
                <a:cs typeface="Times New Roman" pitchFamily="18" charset="0"/>
              </a:rPr>
              <a:t>2. TPM-Toplam Üretken Bakım</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(Total Productive Maintanence)</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28596" y="2200232"/>
            <a:ext cx="8229600" cy="4325112"/>
          </a:xfrm>
        </p:spPr>
        <p:txBody>
          <a:bodyPr/>
          <a:lstStyle/>
          <a:p>
            <a:r>
              <a:rPr lang="tr-TR" dirty="0"/>
              <a:t>Toplam </a:t>
            </a:r>
            <a:r>
              <a:rPr lang="tr-TR" dirty="0" smtClean="0"/>
              <a:t>Üretken </a:t>
            </a:r>
            <a:r>
              <a:rPr lang="tr-TR" dirty="0"/>
              <a:t>B</a:t>
            </a:r>
            <a:r>
              <a:rPr lang="tr-TR" dirty="0" smtClean="0"/>
              <a:t>akım</a:t>
            </a:r>
            <a:r>
              <a:rPr lang="tr-TR" dirty="0"/>
              <a:t>, üretim faaliyetleri içinde çalışanların tamamının katılımını gerektiren, operatörlere üzerinde çalıştıkları makine veya ekipmanın otonom bakım sorumluluğunu da getiren, arızaları önleyen ve ekipman etkinliğini en üst düzeye çıkarmayı hedefleyen bir yaklaşımdır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noAutofit/>
          </a:bodyPr>
          <a:lstStyle/>
          <a:p>
            <a:r>
              <a:rPr lang="tr-TR" sz="3600" dirty="0" smtClean="0">
                <a:latin typeface="Times New Roman" pitchFamily="18" charset="0"/>
                <a:cs typeface="Times New Roman" pitchFamily="18" charset="0"/>
              </a:rPr>
              <a:t>2. TPM-Toplam Üretken Bakım</a:t>
            </a:r>
            <a:br>
              <a:rPr lang="tr-TR" sz="3600" dirty="0" smtClean="0">
                <a:latin typeface="Times New Roman" pitchFamily="18" charset="0"/>
                <a:cs typeface="Times New Roman" pitchFamily="18" charset="0"/>
              </a:rPr>
            </a:br>
            <a:r>
              <a:rPr lang="tr-TR" sz="3600" dirty="0" smtClean="0">
                <a:latin typeface="Times New Roman" pitchFamily="18" charset="0"/>
                <a:cs typeface="Times New Roman" pitchFamily="18" charset="0"/>
              </a:rPr>
              <a:t>(Total Productive Maintanence)</a:t>
            </a:r>
            <a:endParaRPr lang="tr-TR" sz="3600"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latin typeface="Times New Roman" pitchFamily="18" charset="0"/>
                <a:cs typeface="Times New Roman" pitchFamily="18" charset="0"/>
              </a:rPr>
              <a:t>Toplam Üretken Bakım, sadece bakımla ilgili bir kavram değildir. TPM, Toplam Kalite Yönetimi ve Yalın Üretim anlayışlarının da önemli bir basamağıdır. TPM, bir makinenin veya sürecin genel çalışma koşullarını en iyi düzeyde tutabilmek için süreç öncesinde, süreç esnasında ve sonrasında oluşabilecek kayıpları sıfır düzeyine getirmeye odaklanmıştır</a:t>
            </a:r>
            <a:r>
              <a:rPr lang="tr-TR" dirty="0" smtClean="0"/>
              <a:t>.</a:t>
            </a:r>
          </a:p>
        </p:txBody>
      </p:sp>
      <p:sp>
        <p:nvSpPr>
          <p:cNvPr id="5" name="Slayt Numarası Yer Tutucusu 4"/>
          <p:cNvSpPr>
            <a:spLocks noGrp="1"/>
          </p:cNvSpPr>
          <p:nvPr>
            <p:ph type="sldNum" sz="quarter" idx="12"/>
          </p:nvPr>
        </p:nvSpPr>
        <p:spPr/>
        <p:txBody>
          <a:bodyPr/>
          <a:lstStyle/>
          <a:p>
            <a:fld id="{B1DEFA8C-F947-479F-BE07-76B6B3F80BF1}"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14356"/>
            <a:ext cx="8229600" cy="5429288"/>
          </a:xfrm>
        </p:spPr>
        <p:txBody>
          <a:bodyPr>
            <a:noAutofit/>
          </a:bodyPr>
          <a:lstStyle/>
          <a:p>
            <a:endParaRPr lang="tr-TR" sz="2400" dirty="0" smtClean="0"/>
          </a:p>
          <a:p>
            <a:r>
              <a:rPr lang="tr-TR" sz="2400" dirty="0" smtClean="0">
                <a:latin typeface="Times New Roman" pitchFamily="18" charset="0"/>
                <a:cs typeface="Times New Roman" pitchFamily="18" charset="0"/>
              </a:rPr>
              <a:t>Toplam Üretken Bakımdaki “toplam” kelimesi ise şu üç anlamı ifade eder:</a:t>
            </a:r>
          </a:p>
          <a:p>
            <a:endParaRPr lang="tr-TR" sz="2400" dirty="0" smtClean="0">
              <a:latin typeface="Times New Roman" pitchFamily="18" charset="0"/>
              <a:cs typeface="Times New Roman" pitchFamily="18" charset="0"/>
            </a:endParaRPr>
          </a:p>
          <a:p>
            <a:r>
              <a:rPr lang="tr-TR" sz="2400" dirty="0" smtClean="0">
                <a:latin typeface="Times New Roman" pitchFamily="18" charset="0"/>
                <a:cs typeface="Times New Roman" pitchFamily="18" charset="0"/>
              </a:rPr>
              <a:t> </a:t>
            </a:r>
            <a:r>
              <a:rPr lang="tr-TR" sz="2400" b="1" i="1" dirty="0" smtClean="0">
                <a:latin typeface="Times New Roman" pitchFamily="18" charset="0"/>
                <a:cs typeface="Times New Roman" pitchFamily="18" charset="0"/>
              </a:rPr>
              <a:t>Toplam Etkinlik: </a:t>
            </a:r>
            <a:r>
              <a:rPr lang="tr-TR" sz="2400" dirty="0" smtClean="0">
                <a:latin typeface="Times New Roman" pitchFamily="18" charset="0"/>
                <a:cs typeface="Times New Roman" pitchFamily="18" charset="0"/>
              </a:rPr>
              <a:t>TPM’in ekonomik etkinliği ve karlılığı sağladığını ifade eder.</a:t>
            </a:r>
          </a:p>
          <a:p>
            <a:endParaRPr lang="tr-TR" sz="2400" dirty="0" smtClean="0">
              <a:latin typeface="Times New Roman" pitchFamily="18" charset="0"/>
              <a:cs typeface="Times New Roman" pitchFamily="18" charset="0"/>
            </a:endParaRPr>
          </a:p>
          <a:p>
            <a:r>
              <a:rPr lang="tr-TR" sz="2400" b="1" i="1" dirty="0" smtClean="0">
                <a:latin typeface="Times New Roman" pitchFamily="18" charset="0"/>
                <a:cs typeface="Times New Roman" pitchFamily="18" charset="0"/>
              </a:rPr>
              <a:t>Toplam Bakım Sistemi: </a:t>
            </a:r>
            <a:r>
              <a:rPr lang="tr-TR" sz="2400" dirty="0" smtClean="0">
                <a:latin typeface="Times New Roman" pitchFamily="18" charset="0"/>
                <a:cs typeface="Times New Roman" pitchFamily="18" charset="0"/>
              </a:rPr>
              <a:t>TPM’in önleyici bakımı, bakım geliştirilebilirliğini ve koruyucu bakım içerdiğini ifade eder.</a:t>
            </a:r>
          </a:p>
          <a:p>
            <a:endParaRPr lang="tr-TR" sz="2400" dirty="0" smtClean="0">
              <a:latin typeface="Times New Roman" pitchFamily="18" charset="0"/>
              <a:cs typeface="Times New Roman" pitchFamily="18" charset="0"/>
            </a:endParaRPr>
          </a:p>
          <a:p>
            <a:r>
              <a:rPr lang="tr-TR" sz="2400" b="1" i="1" dirty="0" smtClean="0">
                <a:latin typeface="Times New Roman" pitchFamily="18" charset="0"/>
                <a:cs typeface="Times New Roman" pitchFamily="18" charset="0"/>
              </a:rPr>
              <a:t>Toplam Katılım: </a:t>
            </a:r>
            <a:r>
              <a:rPr lang="tr-TR" sz="2400" dirty="0" smtClean="0">
                <a:latin typeface="Times New Roman" pitchFamily="18" charset="0"/>
                <a:cs typeface="Times New Roman" pitchFamily="18" charset="0"/>
              </a:rPr>
              <a:t>Özellikle operatörlerin otonom bakım faaliyetleri ile önem kazanan küçük grup aktiviteleriyle tüm çalışanların katılımı hedeflenmiştir. Operatörlere sorumluluk vererek takım çalışmasını gerçekleştirmek esastır.</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34008"/>
            <a:ext cx="8229600" cy="1066800"/>
          </a:xfrm>
        </p:spPr>
        <p:txBody>
          <a:bodyPr/>
          <a:lstStyle/>
          <a:p>
            <a:r>
              <a:rPr lang="tr-TR" dirty="0" smtClean="0">
                <a:latin typeface="Times New Roman" pitchFamily="18" charset="0"/>
                <a:cs typeface="Times New Roman" pitchFamily="18" charset="0"/>
              </a:rPr>
              <a:t>2.1 </a:t>
            </a:r>
            <a:r>
              <a:rPr lang="tr-TR" dirty="0" err="1" smtClean="0">
                <a:latin typeface="Times New Roman" pitchFamily="18" charset="0"/>
                <a:cs typeface="Times New Roman" pitchFamily="18" charset="0"/>
              </a:rPr>
              <a:t>TPM’in</a:t>
            </a:r>
            <a:r>
              <a:rPr lang="tr-TR" dirty="0" smtClean="0">
                <a:latin typeface="Times New Roman" pitchFamily="18" charset="0"/>
                <a:cs typeface="Times New Roman" pitchFamily="18" charset="0"/>
              </a:rPr>
              <a:t> Buzdağı Benzetisi</a:t>
            </a:r>
            <a:endParaRPr lang="tr-TR" dirty="0">
              <a:latin typeface="Times New Roman" pitchFamily="18" charset="0"/>
              <a:cs typeface="Times New Roman" pitchFamily="18" charset="0"/>
            </a:endParaRPr>
          </a:p>
        </p:txBody>
      </p:sp>
      <p:pic>
        <p:nvPicPr>
          <p:cNvPr id="4" name="Picture 3"/>
          <p:cNvPicPr>
            <a:picLocks noGrp="1"/>
          </p:cNvPicPr>
          <p:nvPr>
            <p:ph sz="half" idx="1"/>
          </p:nvPr>
        </p:nvPicPr>
        <p:blipFill>
          <a:blip r:embed="rId3">
            <a:extLst>
              <a:ext uri="{28A0092B-C50C-407E-A947-70E740481C1C}">
                <a14:useLocalDpi xmlns:a14="http://schemas.microsoft.com/office/drawing/2010/main" val="0"/>
              </a:ext>
            </a:extLst>
          </a:blip>
          <a:stretch>
            <a:fillRect/>
          </a:stretch>
        </p:blipFill>
        <p:spPr>
          <a:xfrm>
            <a:off x="428596" y="1643050"/>
            <a:ext cx="4429156" cy="4429156"/>
          </a:xfrm>
          <a:prstGeom prst="rect">
            <a:avLst/>
          </a:prstGeom>
        </p:spPr>
      </p:pic>
      <p:sp>
        <p:nvSpPr>
          <p:cNvPr id="5" name="4 İçerik Yer Tutucusu"/>
          <p:cNvSpPr>
            <a:spLocks noGrp="1"/>
          </p:cNvSpPr>
          <p:nvPr>
            <p:ph sz="half" idx="2"/>
          </p:nvPr>
        </p:nvSpPr>
        <p:spPr>
          <a:xfrm>
            <a:off x="4857752" y="2564904"/>
            <a:ext cx="4038600" cy="3775573"/>
          </a:xfrm>
        </p:spPr>
        <p:txBody>
          <a:bodyPr>
            <a:normAutofit/>
          </a:bodyPr>
          <a:lstStyle/>
          <a:p>
            <a:pPr marL="109728" indent="0">
              <a:buNone/>
            </a:pPr>
            <a:r>
              <a:rPr lang="tr-TR" sz="1800" dirty="0" smtClean="0">
                <a:latin typeface="Times New Roman" pitchFamily="18" charset="0"/>
                <a:cs typeface="Times New Roman" pitchFamily="18" charset="0"/>
              </a:rPr>
              <a:t>TPM’in buzdağı benzetisinde, kolay ölçülebilen ve kâra etkisi az olan bileşenler (işçilik, bakım harcamaları vb.) buzdağının suyun dışında kalan görünen kısmıdır. </a:t>
            </a:r>
          </a:p>
          <a:p>
            <a:endParaRPr lang="tr-TR" sz="1700" dirty="0" smtClean="0">
              <a:latin typeface="Times New Roman" pitchFamily="18" charset="0"/>
              <a:cs typeface="Times New Roman" pitchFamily="18" charset="0"/>
            </a:endParaRPr>
          </a:p>
          <a:p>
            <a:endParaRPr lang="tr-TR" sz="1700" dirty="0" smtClean="0">
              <a:latin typeface="Times New Roman" pitchFamily="18" charset="0"/>
              <a:cs typeface="Times New Roman" pitchFamily="18" charset="0"/>
            </a:endParaRPr>
          </a:p>
          <a:p>
            <a:pPr marL="109728" indent="0">
              <a:buNone/>
            </a:pPr>
            <a:endParaRPr lang="tr-TR" sz="2000" dirty="0"/>
          </a:p>
        </p:txBody>
      </p:sp>
      <p:cxnSp>
        <p:nvCxnSpPr>
          <p:cNvPr id="15" name="14 Düz Bağlayıcı"/>
          <p:cNvCxnSpPr/>
          <p:nvPr/>
        </p:nvCxnSpPr>
        <p:spPr>
          <a:xfrm>
            <a:off x="428596" y="6072206"/>
            <a:ext cx="428628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Slayt Numarası Yer Tutucusu 5"/>
          <p:cNvSpPr>
            <a:spLocks noGrp="1"/>
          </p:cNvSpPr>
          <p:nvPr>
            <p:ph type="sldNum" sz="quarter" idx="12"/>
          </p:nvPr>
        </p:nvSpPr>
        <p:spPr/>
        <p:txBody>
          <a:bodyPr/>
          <a:lstStyle/>
          <a:p>
            <a:fld id="{B1DEFA8C-F947-479F-BE07-76B6B3F80BF1}"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34008"/>
            <a:ext cx="8229600" cy="1066800"/>
          </a:xfrm>
        </p:spPr>
        <p:txBody>
          <a:bodyPr/>
          <a:lstStyle/>
          <a:p>
            <a:r>
              <a:rPr lang="tr-TR" dirty="0" smtClean="0">
                <a:latin typeface="Times New Roman" pitchFamily="18" charset="0"/>
                <a:cs typeface="Times New Roman" pitchFamily="18" charset="0"/>
              </a:rPr>
              <a:t>2.2 TPM’in Yapıtaşları</a:t>
            </a:r>
            <a:endParaRPr lang="tr-TR" dirty="0">
              <a:latin typeface="Times New Roman" pitchFamily="18" charset="0"/>
              <a:cs typeface="Times New Roman" pitchFamily="18" charset="0"/>
            </a:endParaRP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85720" y="1857364"/>
            <a:ext cx="8358246" cy="4716474"/>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634008"/>
            <a:ext cx="8229600" cy="1066800"/>
          </a:xfrm>
        </p:spPr>
        <p:txBody>
          <a:bodyPr/>
          <a:lstStyle/>
          <a:p>
            <a:r>
              <a:rPr lang="tr-TR" dirty="0" smtClean="0">
                <a:latin typeface="Times New Roman" pitchFamily="18" charset="0"/>
                <a:cs typeface="Times New Roman" pitchFamily="18" charset="0"/>
              </a:rPr>
              <a:t>2.3 “16 Büyük Kayıp”</a:t>
            </a:r>
            <a:endParaRPr lang="tr-TR" dirty="0">
              <a:latin typeface="Times New Roman" pitchFamily="18" charset="0"/>
              <a:cs typeface="Times New Roman" pitchFamily="18" charset="0"/>
            </a:endParaRPr>
          </a:p>
        </p:txBody>
      </p:sp>
      <p:sp>
        <p:nvSpPr>
          <p:cNvPr id="3" name="2 İçerik Yer Tutucusu"/>
          <p:cNvSpPr>
            <a:spLocks noGrp="1"/>
          </p:cNvSpPr>
          <p:nvPr>
            <p:ph sz="half" idx="1"/>
          </p:nvPr>
        </p:nvSpPr>
        <p:spPr>
          <a:xfrm>
            <a:off x="285720" y="1714488"/>
            <a:ext cx="4038600" cy="4525963"/>
          </a:xfrm>
        </p:spPr>
        <p:txBody>
          <a:bodyPr>
            <a:normAutofit fontScale="70000" lnSpcReduction="20000"/>
          </a:bodyPr>
          <a:lstStyle/>
          <a:p>
            <a:pPr>
              <a:buNone/>
            </a:pPr>
            <a:r>
              <a:rPr lang="tr-TR" sz="3200" b="1" dirty="0" smtClean="0">
                <a:latin typeface="Times New Roman" pitchFamily="18" charset="0"/>
                <a:cs typeface="Times New Roman" pitchFamily="18" charset="0"/>
              </a:rPr>
              <a:t>İşgücü Kayıpları</a:t>
            </a:r>
            <a:r>
              <a:rPr lang="tr-TR" sz="3200" b="1" dirty="0" smtClean="0">
                <a:solidFill>
                  <a:schemeClr val="accent1"/>
                </a:solidFill>
                <a:latin typeface="Times New Roman" pitchFamily="18" charset="0"/>
                <a:cs typeface="Times New Roman" pitchFamily="18" charset="0"/>
              </a:rPr>
              <a:t/>
            </a:r>
            <a:br>
              <a:rPr lang="tr-TR" sz="3200" b="1" dirty="0" smtClean="0">
                <a:solidFill>
                  <a:schemeClr val="accent1"/>
                </a:solidFill>
                <a:latin typeface="Times New Roman" pitchFamily="18" charset="0"/>
                <a:cs typeface="Times New Roman" pitchFamily="18" charset="0"/>
              </a:rPr>
            </a:br>
            <a:r>
              <a:rPr lang="tr-TR" sz="3200" dirty="0" smtClean="0">
                <a:latin typeface="Times New Roman" pitchFamily="18" charset="0"/>
                <a:cs typeface="Times New Roman" pitchFamily="18" charset="0"/>
              </a:rPr>
              <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Yönetim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Üretim Hareket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Hat Organizasyon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Lojistik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Ölçme ve Ayar Kaybı</a:t>
            </a:r>
          </a:p>
          <a:p>
            <a:pPr>
              <a:buNone/>
            </a:pPr>
            <a:endParaRPr lang="tr-TR" sz="3200" dirty="0" smtClean="0">
              <a:latin typeface="Times New Roman" pitchFamily="18" charset="0"/>
              <a:cs typeface="Times New Roman" pitchFamily="18" charset="0"/>
            </a:endParaRPr>
          </a:p>
          <a:p>
            <a:pPr>
              <a:buNone/>
            </a:pPr>
            <a:endParaRPr lang="tr-TR" sz="3200" dirty="0" smtClean="0">
              <a:latin typeface="Times New Roman" pitchFamily="18" charset="0"/>
              <a:cs typeface="Times New Roman" pitchFamily="18" charset="0"/>
            </a:endParaRPr>
          </a:p>
          <a:p>
            <a:pPr>
              <a:buNone/>
            </a:pPr>
            <a:r>
              <a:rPr lang="tr-TR" sz="3200" b="1" dirty="0" smtClean="0">
                <a:latin typeface="Times New Roman" pitchFamily="18" charset="0"/>
                <a:cs typeface="Times New Roman" pitchFamily="18" charset="0"/>
              </a:rPr>
              <a:t>Enerji ve Malzeme Kayıpları</a:t>
            </a:r>
            <a:r>
              <a:rPr lang="tr-TR" sz="3200" dirty="0" smtClean="0">
                <a:latin typeface="Times New Roman" pitchFamily="18" charset="0"/>
                <a:cs typeface="Times New Roman" pitchFamily="18" charset="0"/>
              </a:rPr>
              <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Enerji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Ürün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Ekipman Kaybı</a:t>
            </a:r>
          </a:p>
          <a:p>
            <a:pPr>
              <a:buNone/>
            </a:pP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500562" y="1714488"/>
            <a:ext cx="4038600" cy="4525963"/>
          </a:xfrm>
        </p:spPr>
        <p:txBody>
          <a:bodyPr>
            <a:normAutofit fontScale="70000" lnSpcReduction="20000"/>
          </a:bodyPr>
          <a:lstStyle/>
          <a:p>
            <a:pPr>
              <a:buNone/>
            </a:pPr>
            <a:r>
              <a:rPr lang="tr-TR" sz="3200" b="1" dirty="0" smtClean="0">
                <a:latin typeface="Times New Roman" pitchFamily="18" charset="0"/>
                <a:cs typeface="Times New Roman" pitchFamily="18" charset="0"/>
              </a:rPr>
              <a:t>Ekipman Kayıpları</a:t>
            </a:r>
            <a:r>
              <a:rPr lang="tr-TR" sz="3200" dirty="0" smtClean="0">
                <a:latin typeface="Times New Roman" pitchFamily="18" charset="0"/>
                <a:cs typeface="Times New Roman" pitchFamily="18" charset="0"/>
              </a:rPr>
              <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Kapatma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Arıza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Set-</a:t>
            </a:r>
            <a:r>
              <a:rPr lang="tr-TR" sz="3200" dirty="0" err="1" smtClean="0">
                <a:latin typeface="Times New Roman" pitchFamily="18" charset="0"/>
                <a:cs typeface="Times New Roman" pitchFamily="18" charset="0"/>
              </a:rPr>
              <a:t>up</a:t>
            </a:r>
            <a:r>
              <a:rPr lang="tr-TR" sz="3200" dirty="0" smtClean="0">
                <a:latin typeface="Times New Roman" pitchFamily="18" charset="0"/>
                <a:cs typeface="Times New Roman" pitchFamily="18" charset="0"/>
              </a:rPr>
              <a:t> ve Ayarlama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İkmal ve Doldurma Kaybı</a:t>
            </a:r>
          </a:p>
          <a:p>
            <a:pPr>
              <a:buNone/>
            </a:pPr>
            <a:r>
              <a:rPr lang="tr-TR" sz="3200" dirty="0" smtClean="0">
                <a:latin typeface="Times New Roman" pitchFamily="18" charset="0"/>
                <a:cs typeface="Times New Roman" pitchFamily="18" charset="0"/>
              </a:rPr>
              <a:t>	-Başlangıç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Küçük Duruşlar</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Hız Kaybı</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 Hurda Kaybı</a:t>
            </a: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endParaRPr lang="tr-TR" dirty="0">
              <a:latin typeface="Times New Roman" pitchFamily="18" charset="0"/>
              <a:cs typeface="Times New Roman" pitchFamily="18" charset="0"/>
            </a:endParaRP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634008"/>
            <a:ext cx="8229600" cy="1066800"/>
          </a:xfrm>
        </p:spPr>
        <p:txBody>
          <a:bodyPr>
            <a:normAutofit/>
          </a:bodyPr>
          <a:lstStyle/>
          <a:p>
            <a:r>
              <a:rPr lang="tr-TR" dirty="0" smtClean="0">
                <a:latin typeface="Times New Roman" pitchFamily="18" charset="0"/>
                <a:cs typeface="Times New Roman" pitchFamily="18" charset="0"/>
              </a:rPr>
              <a:t>2.4 Toplam Ekipman Etkinliği(OEE)</a:t>
            </a:r>
            <a:endParaRPr lang="tr-TR" dirty="0">
              <a:latin typeface="Times New Roman" pitchFamily="18" charset="0"/>
              <a:cs typeface="Times New Roman" pitchFamily="18" charset="0"/>
            </a:endParaRP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0" y="1714488"/>
            <a:ext cx="8929717" cy="4716474"/>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67544" y="2780928"/>
            <a:ext cx="8229600" cy="1069848"/>
          </a:xfrm>
        </p:spPr>
        <p:txBody>
          <a:bodyPr>
            <a:normAutofit/>
          </a:bodyPr>
          <a:lstStyle/>
          <a:p>
            <a:pPr algn="ctr"/>
            <a:r>
              <a:rPr lang="tr-TR" sz="6100" dirty="0" smtClean="0"/>
              <a:t>UYGULAMA</a:t>
            </a:r>
            <a:endParaRPr lang="tr-TR" sz="61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17</a:t>
            </a:fld>
            <a:endParaRPr lang="tr-TR"/>
          </a:p>
        </p:txBody>
      </p:sp>
      <p:pic>
        <p:nvPicPr>
          <p:cNvPr id="2050" name="Picture 2" descr="C:\Users\GENCAY\Desktop\tarifelendir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25651"/>
            <a:ext cx="3590925" cy="18954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GENCAY\Desktop\Cog_Wheel_In_100_51c.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3915054"/>
            <a:ext cx="3672408" cy="2754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4390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30832" y="1052736"/>
            <a:ext cx="8229600" cy="792088"/>
          </a:xfrm>
        </p:spPr>
        <p:txBody>
          <a:bodyPr>
            <a:normAutofit fontScale="90000"/>
          </a:bodyPr>
          <a:lstStyle/>
          <a:p>
            <a:r>
              <a:rPr lang="tr-TR" dirty="0" smtClean="0">
                <a:latin typeface="Times New Roman" pitchFamily="18" charset="0"/>
                <a:cs typeface="Times New Roman" pitchFamily="18" charset="0"/>
              </a:rPr>
              <a:t>3. UYGULAMA</a:t>
            </a:r>
            <a:r>
              <a:rPr lang="tr-TR" dirty="0" smtClean="0"/>
              <a:t/>
            </a:r>
            <a:br>
              <a:rPr lang="tr-TR" dirty="0" smtClean="0"/>
            </a:br>
            <a:endParaRPr lang="tr-TR" dirty="0"/>
          </a:p>
        </p:txBody>
      </p:sp>
      <p:sp>
        <p:nvSpPr>
          <p:cNvPr id="3" name="2 İçerik Yer Tutucusu"/>
          <p:cNvSpPr>
            <a:spLocks noGrp="1"/>
          </p:cNvSpPr>
          <p:nvPr>
            <p:ph idx="1"/>
          </p:nvPr>
        </p:nvSpPr>
        <p:spPr>
          <a:xfrm>
            <a:off x="500034" y="1571612"/>
            <a:ext cx="8229600" cy="4525963"/>
          </a:xfrm>
        </p:spPr>
        <p:txBody>
          <a:bodyPr/>
          <a:lstStyle/>
          <a:p>
            <a:endParaRPr lang="tr-TR" dirty="0" smtClean="0"/>
          </a:p>
          <a:p>
            <a:r>
              <a:rPr lang="tr-TR" dirty="0" smtClean="0">
                <a:latin typeface="Times New Roman" pitchFamily="18" charset="0"/>
                <a:cs typeface="Times New Roman" pitchFamily="18" charset="0"/>
              </a:rPr>
              <a:t>Uygulama çalışması, ceket, pantolon ve takım elbise üreten Hugo BOSS Tekstil’ de yapılmıştır. Firma, sürecini analiz ederek, geliştirmeyi ve hatalardan kaynaklı verimlilik düşüklüğünü azaltarak, maliyetlerini azaltmayı ve müşteri memnuniyetini kazanmayı hedeflemektedir</a:t>
            </a:r>
            <a:r>
              <a:rPr lang="tr-TR" dirty="0" smtClean="0"/>
              <a:t>.</a:t>
            </a: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18</a:t>
            </a:fld>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634008"/>
            <a:ext cx="8229600" cy="1066800"/>
          </a:xfrm>
        </p:spPr>
        <p:txBody>
          <a:bodyPr/>
          <a:lstStyle/>
          <a:p>
            <a:r>
              <a:rPr lang="tr-TR" dirty="0" smtClean="0">
                <a:latin typeface="Times New Roman" pitchFamily="18" charset="0"/>
                <a:cs typeface="Times New Roman" pitchFamily="18" charset="0"/>
              </a:rPr>
              <a:t>3.1 Şirket Tanıtma</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sz="2400" dirty="0" smtClean="0">
                <a:latin typeface="Times New Roman" pitchFamily="18" charset="0"/>
                <a:cs typeface="Times New Roman" pitchFamily="18" charset="0"/>
              </a:rPr>
              <a:t>Hugo </a:t>
            </a:r>
            <a:r>
              <a:rPr lang="tr-TR" sz="2400" dirty="0" err="1">
                <a:latin typeface="Times New Roman" pitchFamily="18" charset="0"/>
                <a:cs typeface="Times New Roman" pitchFamily="18" charset="0"/>
              </a:rPr>
              <a:t>B</a:t>
            </a:r>
            <a:r>
              <a:rPr lang="tr-TR" sz="2400" dirty="0" err="1" smtClean="0">
                <a:latin typeface="Times New Roman" pitchFamily="18" charset="0"/>
                <a:cs typeface="Times New Roman" pitchFamily="18" charset="0"/>
              </a:rPr>
              <a:t>oss</a:t>
            </a:r>
            <a:r>
              <a:rPr lang="tr-TR" sz="2400" dirty="0" smtClean="0">
                <a:latin typeface="Times New Roman" pitchFamily="18" charset="0"/>
                <a:cs typeface="Times New Roman" pitchFamily="18" charset="0"/>
              </a:rPr>
              <a:t> 1999 yılında İzmir Ege Serbest Bölgesi’nde kurulmuştur. Üretilen ürünlerin hepsi doğrudan Avrupa’ya ihraç edilmektedir.</a:t>
            </a:r>
          </a:p>
          <a:p>
            <a:endParaRPr lang="tr-TR" sz="2400" dirty="0" smtClean="0">
              <a:latin typeface="Times New Roman" pitchFamily="18" charset="0"/>
              <a:cs typeface="Times New Roman" pitchFamily="18" charset="0"/>
            </a:endParaRPr>
          </a:p>
          <a:p>
            <a:r>
              <a:rPr lang="tr-TR" sz="2400" dirty="0" smtClean="0">
                <a:latin typeface="Times New Roman" pitchFamily="18" charset="0"/>
                <a:cs typeface="Times New Roman" pitchFamily="18" charset="0"/>
              </a:rPr>
              <a:t>Hugo </a:t>
            </a:r>
            <a:r>
              <a:rPr lang="tr-TR" sz="2400" dirty="0" err="1" smtClean="0">
                <a:latin typeface="Times New Roman" pitchFamily="18" charset="0"/>
                <a:cs typeface="Times New Roman" pitchFamily="18" charset="0"/>
              </a:rPr>
              <a:t>Boss'un</a:t>
            </a:r>
            <a:r>
              <a:rPr lang="tr-TR" sz="2400" dirty="0" smtClean="0">
                <a:latin typeface="Times New Roman" pitchFamily="18" charset="0"/>
                <a:cs typeface="Times New Roman" pitchFamily="18" charset="0"/>
              </a:rPr>
              <a:t> şu anda 110 ülkede en az 6100 satış noktası vardır. Hugo </a:t>
            </a:r>
            <a:r>
              <a:rPr lang="tr-TR" sz="2400" dirty="0" err="1" smtClean="0">
                <a:latin typeface="Times New Roman" pitchFamily="18" charset="0"/>
                <a:cs typeface="Times New Roman" pitchFamily="18" charset="0"/>
              </a:rPr>
              <a:t>Boss</a:t>
            </a:r>
            <a:r>
              <a:rPr lang="tr-TR" sz="2400" dirty="0" smtClean="0">
                <a:latin typeface="Times New Roman" pitchFamily="18" charset="0"/>
                <a:cs typeface="Times New Roman" pitchFamily="18" charset="0"/>
              </a:rPr>
              <a:t> AG 1,000'den fazla mağaza ve </a:t>
            </a:r>
            <a:r>
              <a:rPr lang="tr-TR" sz="2400" dirty="0" err="1" smtClean="0">
                <a:latin typeface="Times New Roman" pitchFamily="18" charset="0"/>
                <a:cs typeface="Times New Roman" pitchFamily="18" charset="0"/>
              </a:rPr>
              <a:t>franchise</a:t>
            </a:r>
            <a:r>
              <a:rPr lang="tr-TR" sz="2400" dirty="0" smtClean="0">
                <a:latin typeface="Times New Roman" pitchFamily="18" charset="0"/>
                <a:cs typeface="Times New Roman" pitchFamily="18" charset="0"/>
              </a:rPr>
              <a:t> dükkanı ile yaklaşık 330 perakende mağazalarına sahiptir.</a:t>
            </a:r>
            <a:endParaRPr lang="tr-TR" sz="2400"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634008"/>
            <a:ext cx="8229600" cy="1066800"/>
          </a:xfrm>
        </p:spPr>
        <p:txBody>
          <a:bodyPr/>
          <a:lstStyle/>
          <a:p>
            <a:r>
              <a:rPr lang="tr-TR" dirty="0" smtClean="0">
                <a:latin typeface="Times New Roman" pitchFamily="18" charset="0"/>
                <a:cs typeface="Times New Roman" pitchFamily="18" charset="0"/>
              </a:rPr>
              <a:t>3.2 Çalışma Ekibinin Oluşturulması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sz="2400" dirty="0" smtClean="0">
                <a:cs typeface="Times New Roman" pitchFamily="18" charset="0"/>
              </a:rPr>
              <a:t>Firmada, hata sayısını azaltmaya yönelik yapılacak olan bu çalışmada bizlerin de dahil olduğu bir ekip oluşturulmuş, bu ekipte firmadan kurumsal proje yöneticisi, üretim mühendisi, makine mühendisi, grup lideri, ekip lideri yer almıştır.</a:t>
            </a:r>
          </a:p>
          <a:p>
            <a:pPr>
              <a:buNone/>
            </a:pPr>
            <a:endParaRPr lang="tr-TR" sz="2400" dirty="0" smtClean="0">
              <a:cs typeface="Times New Roman" pitchFamily="18" charset="0"/>
            </a:endParaRPr>
          </a:p>
          <a:p>
            <a:r>
              <a:rPr lang="tr-TR" sz="2400" dirty="0" smtClean="0">
                <a:cs typeface="Times New Roman" pitchFamily="18" charset="0"/>
              </a:rPr>
              <a:t>Gerekli incelemelerden sonra sorun çıkaran operasyonun operatörü de ekibe dahil edilmiştir.</a:t>
            </a:r>
          </a:p>
          <a:p>
            <a:endParaRPr lang="tr-TR" sz="24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634008"/>
            <a:ext cx="8229600" cy="1066800"/>
          </a:xfrm>
        </p:spPr>
        <p:txBody>
          <a:bodyPr/>
          <a:lstStyle/>
          <a:p>
            <a:r>
              <a:rPr lang="tr-TR" dirty="0" smtClean="0">
                <a:latin typeface="Times New Roman" pitchFamily="18" charset="0"/>
                <a:cs typeface="Times New Roman" pitchFamily="18" charset="0"/>
              </a:rPr>
              <a:t>3.3 Çalışma Alanının Belirlenmesi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500034" y="1714488"/>
            <a:ext cx="8229600" cy="4525963"/>
          </a:xfrm>
        </p:spPr>
        <p:txBody>
          <a:bodyPr/>
          <a:lstStyle/>
          <a:p>
            <a:endParaRPr lang="tr-TR" dirty="0" smtClean="0">
              <a:latin typeface="Times New Roman" pitchFamily="18" charset="0"/>
              <a:cs typeface="Times New Roman" pitchFamily="18" charset="0"/>
            </a:endParaRPr>
          </a:p>
          <a:p>
            <a:pPr marL="109728" indent="0">
              <a:buNone/>
            </a:pP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Çalışma ekibimiz Hat 1 Montaj </a:t>
            </a:r>
            <a:r>
              <a:rPr lang="tr-TR" dirty="0">
                <a:latin typeface="Times New Roman" pitchFamily="18" charset="0"/>
                <a:cs typeface="Times New Roman" pitchFamily="18" charset="0"/>
              </a:rPr>
              <a:t>E</a:t>
            </a:r>
            <a:r>
              <a:rPr lang="tr-TR" dirty="0" smtClean="0">
                <a:latin typeface="Times New Roman" pitchFamily="18" charset="0"/>
                <a:cs typeface="Times New Roman" pitchFamily="18" charset="0"/>
              </a:rPr>
              <a:t>kip 2’ deki verimlilik düşüklüğü nedeniyle buraya yoğunlaşmaya karar vermiştir.</a:t>
            </a:r>
            <a:endParaRPr lang="tr-TR"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21</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Başlık"/>
          <p:cNvSpPr>
            <a:spLocks noGrp="1"/>
          </p:cNvSpPr>
          <p:nvPr>
            <p:ph type="title"/>
          </p:nvPr>
        </p:nvSpPr>
        <p:spPr>
          <a:xfrm>
            <a:off x="285720" y="634008"/>
            <a:ext cx="8229600" cy="1066800"/>
          </a:xfrm>
        </p:spPr>
        <p:txBody>
          <a:bodyPr/>
          <a:lstStyle/>
          <a:p>
            <a:r>
              <a:rPr lang="tr-TR" dirty="0" smtClean="0">
                <a:latin typeface="Times New Roman" pitchFamily="18" charset="0"/>
                <a:cs typeface="Times New Roman" pitchFamily="18" charset="0"/>
              </a:rPr>
              <a:t>3.4 Formüller</a:t>
            </a:r>
          </a:p>
        </p:txBody>
      </p:sp>
      <p:sp>
        <p:nvSpPr>
          <p:cNvPr id="22530"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2531"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22532" name="Picture 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39552" y="2000240"/>
            <a:ext cx="4786313" cy="557212"/>
          </a:xfrm>
          <a:prstGeom prst="rect">
            <a:avLst/>
          </a:prstGeom>
          <a:noFill/>
          <a:ln w="9525">
            <a:noFill/>
            <a:miter lim="800000"/>
            <a:headEnd/>
            <a:tailEnd/>
          </a:ln>
        </p:spPr>
      </p:pic>
      <p:sp>
        <p:nvSpPr>
          <p:cNvPr id="22533" name="Rectangle 9"/>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22534" name="Picture 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39552" y="3929063"/>
            <a:ext cx="7796213" cy="571500"/>
          </a:xfrm>
          <a:prstGeom prst="rect">
            <a:avLst/>
          </a:prstGeom>
          <a:noFill/>
          <a:ln w="9525">
            <a:noFill/>
            <a:miter lim="800000"/>
            <a:headEnd/>
            <a:tailEnd/>
          </a:ln>
        </p:spPr>
      </p:pic>
      <p:sp>
        <p:nvSpPr>
          <p:cNvPr id="22535" name="Rectangle 1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22536" name="Picture 10"/>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39552" y="5143500"/>
            <a:ext cx="4981575" cy="571500"/>
          </a:xfrm>
          <a:prstGeom prst="rect">
            <a:avLst/>
          </a:prstGeom>
          <a:noFill/>
          <a:ln w="9525">
            <a:noFill/>
            <a:miter lim="800000"/>
            <a:headEnd/>
            <a:tailEnd/>
          </a:ln>
        </p:spPr>
      </p:pic>
      <p:sp>
        <p:nvSpPr>
          <p:cNvPr id="2253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pic>
        <p:nvPicPr>
          <p:cNvPr id="22538"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39552" y="2857496"/>
            <a:ext cx="4143375" cy="534988"/>
          </a:xfrm>
          <a:prstGeom prst="rect">
            <a:avLst/>
          </a:prstGeom>
          <a:noFill/>
          <a:ln w="9525">
            <a:noFill/>
            <a:miter lim="800000"/>
            <a:headEnd/>
            <a:tailEnd/>
          </a:ln>
        </p:spPr>
      </p:pic>
      <p:sp>
        <p:nvSpPr>
          <p:cNvPr id="22539"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2540"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2541"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2543" name="Rectangle 10"/>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3" name="Slayt Numarası Yer Tutucusu 2"/>
          <p:cNvSpPr>
            <a:spLocks noGrp="1"/>
          </p:cNvSpPr>
          <p:nvPr>
            <p:ph type="sldNum" sz="quarter" idx="12"/>
          </p:nvPr>
        </p:nvSpPr>
        <p:spPr/>
        <p:txBody>
          <a:bodyPr/>
          <a:lstStyle/>
          <a:p>
            <a:fld id="{B1DEFA8C-F947-479F-BE07-76B6B3F80BF1}" type="slidenum">
              <a:rPr lang="tr-TR" smtClean="0"/>
              <a:pPr/>
              <a:t>22</a:t>
            </a:fld>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3.4 Formüller</a:t>
            </a:r>
          </a:p>
        </p:txBody>
      </p:sp>
      <p:sp>
        <p:nvSpPr>
          <p:cNvPr id="2355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sp>
        <p:nvSpPr>
          <p:cNvPr id="23555"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3556"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3557"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pic>
        <p:nvPicPr>
          <p:cNvPr id="23558" name="Picture 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85813" y="5085184"/>
            <a:ext cx="5072062" cy="536575"/>
          </a:xfrm>
          <a:prstGeom prst="rect">
            <a:avLst/>
          </a:prstGeom>
          <a:noFill/>
          <a:ln w="9525">
            <a:noFill/>
            <a:miter lim="800000"/>
            <a:headEnd/>
            <a:tailEnd/>
          </a:ln>
        </p:spPr>
      </p:pic>
      <p:sp>
        <p:nvSpPr>
          <p:cNvPr id="23559"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23560"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4375" y="2000250"/>
            <a:ext cx="6834188" cy="500063"/>
          </a:xfrm>
          <a:prstGeom prst="rect">
            <a:avLst/>
          </a:prstGeom>
          <a:noFill/>
          <a:ln w="9525">
            <a:noFill/>
            <a:miter lim="800000"/>
            <a:headEnd/>
            <a:tailEnd/>
          </a:ln>
        </p:spPr>
      </p:pic>
      <p:sp>
        <p:nvSpPr>
          <p:cNvPr id="23561"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23563"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23564"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54063" y="3645024"/>
            <a:ext cx="7889875" cy="428625"/>
          </a:xfrm>
          <a:prstGeom prst="rect">
            <a:avLst/>
          </a:prstGeom>
          <a:noFill/>
          <a:ln w="9525">
            <a:noFill/>
            <a:miter lim="800000"/>
            <a:headEnd/>
            <a:tailEnd/>
          </a:ln>
        </p:spPr>
      </p:pic>
      <p:sp>
        <p:nvSpPr>
          <p:cNvPr id="23565" name="Rectangle 7"/>
          <p:cNvSpPr>
            <a:spLocks noChangeArrowheads="1"/>
          </p:cNvSpPr>
          <p:nvPr/>
        </p:nvSpPr>
        <p:spPr bwMode="auto">
          <a:xfrm>
            <a:off x="0" y="762000"/>
            <a:ext cx="9144000" cy="0"/>
          </a:xfrm>
          <a:prstGeom prst="rect">
            <a:avLst/>
          </a:prstGeom>
          <a:noFill/>
          <a:ln w="9525">
            <a:noFill/>
            <a:miter lim="800000"/>
            <a:headEnd/>
            <a:tailEnd/>
          </a:ln>
        </p:spPr>
        <p:txBody>
          <a:bodyPr wrap="none" anchor="ctr">
            <a:spAutoFit/>
          </a:bodyPr>
          <a:lstStyle/>
          <a:p>
            <a:endParaRPr lang="tr-TR">
              <a:cs typeface="Arial" charset="0"/>
            </a:endParaRPr>
          </a:p>
        </p:txBody>
      </p:sp>
      <p:sp>
        <p:nvSpPr>
          <p:cNvPr id="3" name="Slayt Numarası Yer Tutucusu 2"/>
          <p:cNvSpPr>
            <a:spLocks noGrp="1"/>
          </p:cNvSpPr>
          <p:nvPr>
            <p:ph type="sldNum" sz="quarter" idx="12"/>
          </p:nvPr>
        </p:nvSpPr>
        <p:spPr/>
        <p:txBody>
          <a:bodyPr/>
          <a:lstStyle/>
          <a:p>
            <a:fld id="{B1DEFA8C-F947-479F-BE07-76B6B3F80BF1}" type="slidenum">
              <a:rPr lang="tr-TR" smtClean="0"/>
              <a:pPr/>
              <a:t>23</a:t>
            </a:fld>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p:nvPr>
        </p:nvSpPr>
        <p:spPr>
          <a:xfrm>
            <a:off x="395536" y="634008"/>
            <a:ext cx="8229600" cy="1066800"/>
          </a:xfrm>
        </p:spPr>
        <p:txBody>
          <a:bodyPr/>
          <a:lstStyle/>
          <a:p>
            <a:r>
              <a:rPr lang="tr-TR" dirty="0" smtClean="0">
                <a:latin typeface="Times New Roman" pitchFamily="18" charset="0"/>
                <a:cs typeface="Times New Roman" pitchFamily="18" charset="0"/>
              </a:rPr>
              <a:t>3.5 Mevcut Durum Analizi</a:t>
            </a:r>
          </a:p>
        </p:txBody>
      </p:sp>
      <p:cxnSp>
        <p:nvCxnSpPr>
          <p:cNvPr id="6" name="5 Düz Ok Bağlayıcısı"/>
          <p:cNvCxnSpPr/>
          <p:nvPr/>
        </p:nvCxnSpPr>
        <p:spPr>
          <a:xfrm>
            <a:off x="5000625" y="2000250"/>
            <a:ext cx="135731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4286250" y="4857750"/>
            <a:ext cx="164306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rot="5400000">
            <a:off x="3713956" y="5644357"/>
            <a:ext cx="10001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rot="10800000">
            <a:off x="1714500" y="4786313"/>
            <a:ext cx="8572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Düz Ok Bağlayıcısı"/>
          <p:cNvCxnSpPr/>
          <p:nvPr/>
        </p:nvCxnSpPr>
        <p:spPr>
          <a:xfrm rot="10800000">
            <a:off x="1714500" y="2928938"/>
            <a:ext cx="10001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Düz Ok Bağlayıcısı"/>
          <p:cNvCxnSpPr/>
          <p:nvPr/>
        </p:nvCxnSpPr>
        <p:spPr>
          <a:xfrm>
            <a:off x="4857750" y="3214688"/>
            <a:ext cx="9286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a:off x="4857750" y="3429000"/>
            <a:ext cx="9286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4857750" y="3643313"/>
            <a:ext cx="9286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p:nvPr/>
        </p:nvCxnSpPr>
        <p:spPr>
          <a:xfrm>
            <a:off x="4857750" y="3857625"/>
            <a:ext cx="9286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21 Düz Ok Bağlayıcısı"/>
          <p:cNvCxnSpPr/>
          <p:nvPr/>
        </p:nvCxnSpPr>
        <p:spPr>
          <a:xfrm>
            <a:off x="4857750" y="4071938"/>
            <a:ext cx="9286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470" name="25 Metin kutusu"/>
          <p:cNvSpPr txBox="1">
            <a:spLocks noChangeArrowheads="1"/>
          </p:cNvSpPr>
          <p:nvPr/>
        </p:nvSpPr>
        <p:spPr bwMode="auto">
          <a:xfrm>
            <a:off x="6500813" y="1857375"/>
            <a:ext cx="1785937" cy="307975"/>
          </a:xfrm>
          <a:prstGeom prst="rect">
            <a:avLst/>
          </a:prstGeom>
          <a:noFill/>
          <a:ln w="9525">
            <a:noFill/>
            <a:miter lim="800000"/>
            <a:headEnd/>
            <a:tailEnd/>
          </a:ln>
        </p:spPr>
        <p:txBody>
          <a:bodyPr>
            <a:spAutoFit/>
          </a:bodyPr>
          <a:lstStyle/>
          <a:p>
            <a:r>
              <a:rPr lang="tr-TR" sz="1400">
                <a:latin typeface="Perpetua" pitchFamily="18" charset="0"/>
              </a:rPr>
              <a:t>Operasyon adı</a:t>
            </a:r>
          </a:p>
        </p:txBody>
      </p:sp>
      <p:sp>
        <p:nvSpPr>
          <p:cNvPr id="19471" name="26 Metin kutusu"/>
          <p:cNvSpPr txBox="1">
            <a:spLocks noChangeArrowheads="1"/>
          </p:cNvSpPr>
          <p:nvPr/>
        </p:nvSpPr>
        <p:spPr bwMode="auto">
          <a:xfrm>
            <a:off x="6286500" y="2714625"/>
            <a:ext cx="1928813" cy="307975"/>
          </a:xfrm>
          <a:prstGeom prst="rect">
            <a:avLst/>
          </a:prstGeom>
          <a:noFill/>
          <a:ln w="9525">
            <a:noFill/>
            <a:miter lim="800000"/>
            <a:headEnd/>
            <a:tailEnd/>
          </a:ln>
        </p:spPr>
        <p:txBody>
          <a:bodyPr>
            <a:spAutoFit/>
          </a:bodyPr>
          <a:lstStyle/>
          <a:p>
            <a:r>
              <a:rPr lang="tr-TR" sz="1400">
                <a:latin typeface="Perpetua" pitchFamily="18" charset="0"/>
              </a:rPr>
              <a:t>Gereken operatör sayısı</a:t>
            </a:r>
          </a:p>
        </p:txBody>
      </p:sp>
      <p:sp>
        <p:nvSpPr>
          <p:cNvPr id="19472" name="27 Metin kutusu"/>
          <p:cNvSpPr txBox="1">
            <a:spLocks noChangeArrowheads="1"/>
          </p:cNvSpPr>
          <p:nvPr/>
        </p:nvSpPr>
        <p:spPr bwMode="auto">
          <a:xfrm>
            <a:off x="1071563" y="2733675"/>
            <a:ext cx="785812" cy="338138"/>
          </a:xfrm>
          <a:prstGeom prst="rect">
            <a:avLst/>
          </a:prstGeom>
          <a:noFill/>
          <a:ln w="9525">
            <a:noFill/>
            <a:miter lim="800000"/>
            <a:headEnd/>
            <a:tailEnd/>
          </a:ln>
        </p:spPr>
        <p:txBody>
          <a:bodyPr>
            <a:spAutoFit/>
          </a:bodyPr>
          <a:lstStyle/>
          <a:p>
            <a:r>
              <a:rPr lang="tr-TR" sz="1600">
                <a:latin typeface="Perpetua" pitchFamily="18" charset="0"/>
              </a:rPr>
              <a:t>Stok</a:t>
            </a:r>
          </a:p>
        </p:txBody>
      </p:sp>
      <p:sp>
        <p:nvSpPr>
          <p:cNvPr id="19473" name="28 Metin kutusu"/>
          <p:cNvSpPr txBox="1">
            <a:spLocks noChangeArrowheads="1"/>
          </p:cNvSpPr>
          <p:nvPr/>
        </p:nvSpPr>
        <p:spPr bwMode="auto">
          <a:xfrm>
            <a:off x="5857875" y="3071813"/>
            <a:ext cx="1857375" cy="523220"/>
          </a:xfrm>
          <a:prstGeom prst="rect">
            <a:avLst/>
          </a:prstGeom>
          <a:noFill/>
          <a:ln w="9525">
            <a:noFill/>
            <a:miter lim="800000"/>
            <a:headEnd/>
            <a:tailEnd/>
          </a:ln>
        </p:spPr>
        <p:txBody>
          <a:bodyPr>
            <a:spAutoFit/>
          </a:bodyPr>
          <a:lstStyle/>
          <a:p>
            <a:r>
              <a:rPr lang="tr-TR" sz="1400" dirty="0">
                <a:latin typeface="Perpetua" pitchFamily="18" charset="0"/>
              </a:rPr>
              <a:t>Çevrim </a:t>
            </a:r>
            <a:r>
              <a:rPr lang="tr-TR" sz="1400" dirty="0" smtClean="0">
                <a:latin typeface="Perpetua" pitchFamily="18" charset="0"/>
              </a:rPr>
              <a:t>süresi (</a:t>
            </a:r>
            <a:r>
              <a:rPr lang="tr-TR" sz="1400" dirty="0" err="1" smtClean="0">
                <a:latin typeface="Perpetua" pitchFamily="18" charset="0"/>
              </a:rPr>
              <a:t>dk</a:t>
            </a:r>
            <a:r>
              <a:rPr lang="tr-TR" sz="1400" dirty="0" smtClean="0">
                <a:latin typeface="Perpetua" pitchFamily="18" charset="0"/>
              </a:rPr>
              <a:t>)</a:t>
            </a:r>
          </a:p>
          <a:p>
            <a:endParaRPr lang="tr-TR" sz="1400" dirty="0">
              <a:latin typeface="Perpetua" pitchFamily="18" charset="0"/>
            </a:endParaRPr>
          </a:p>
        </p:txBody>
      </p:sp>
      <p:sp>
        <p:nvSpPr>
          <p:cNvPr id="19474" name="29 Metin kutusu"/>
          <p:cNvSpPr txBox="1">
            <a:spLocks noChangeArrowheads="1"/>
          </p:cNvSpPr>
          <p:nvPr/>
        </p:nvSpPr>
        <p:spPr bwMode="auto">
          <a:xfrm>
            <a:off x="5857875" y="3286125"/>
            <a:ext cx="2428875" cy="307975"/>
          </a:xfrm>
          <a:prstGeom prst="rect">
            <a:avLst/>
          </a:prstGeom>
          <a:noFill/>
          <a:ln w="9525">
            <a:noFill/>
            <a:miter lim="800000"/>
            <a:headEnd/>
            <a:tailEnd/>
          </a:ln>
        </p:spPr>
        <p:txBody>
          <a:bodyPr>
            <a:spAutoFit/>
          </a:bodyPr>
          <a:lstStyle/>
          <a:p>
            <a:r>
              <a:rPr lang="tr-TR" sz="1400">
                <a:latin typeface="Perpetua" pitchFamily="18" charset="0"/>
              </a:rPr>
              <a:t>Operatör performansı</a:t>
            </a:r>
          </a:p>
        </p:txBody>
      </p:sp>
      <p:sp>
        <p:nvSpPr>
          <p:cNvPr id="19475" name="30 Metin kutusu"/>
          <p:cNvSpPr txBox="1">
            <a:spLocks noChangeArrowheads="1"/>
          </p:cNvSpPr>
          <p:nvPr/>
        </p:nvSpPr>
        <p:spPr bwMode="auto">
          <a:xfrm>
            <a:off x="5857875" y="3429000"/>
            <a:ext cx="1785938" cy="369888"/>
          </a:xfrm>
          <a:prstGeom prst="rect">
            <a:avLst/>
          </a:prstGeom>
          <a:noFill/>
          <a:ln w="9525">
            <a:noFill/>
            <a:miter lim="800000"/>
            <a:headEnd/>
            <a:tailEnd/>
          </a:ln>
        </p:spPr>
        <p:txBody>
          <a:bodyPr>
            <a:spAutoFit/>
          </a:bodyPr>
          <a:lstStyle/>
          <a:p>
            <a:r>
              <a:rPr lang="tr-TR" sz="1400">
                <a:latin typeface="Perpetua" pitchFamily="18" charset="0"/>
              </a:rPr>
              <a:t>Makine</a:t>
            </a:r>
            <a:r>
              <a:rPr lang="tr-TR">
                <a:latin typeface="Perpetua" pitchFamily="18" charset="0"/>
              </a:rPr>
              <a:t> </a:t>
            </a:r>
            <a:r>
              <a:rPr lang="tr-TR" sz="1400">
                <a:latin typeface="Perpetua" pitchFamily="18" charset="0"/>
              </a:rPr>
              <a:t>güvenilirliği</a:t>
            </a:r>
            <a:endParaRPr lang="tr-TR">
              <a:latin typeface="Perpetua" pitchFamily="18" charset="0"/>
            </a:endParaRPr>
          </a:p>
        </p:txBody>
      </p:sp>
      <p:sp>
        <p:nvSpPr>
          <p:cNvPr id="19476" name="31 Metin kutusu"/>
          <p:cNvSpPr txBox="1">
            <a:spLocks noChangeArrowheads="1"/>
          </p:cNvSpPr>
          <p:nvPr/>
        </p:nvSpPr>
        <p:spPr bwMode="auto">
          <a:xfrm>
            <a:off x="5857875" y="3692525"/>
            <a:ext cx="2571750" cy="307975"/>
          </a:xfrm>
          <a:prstGeom prst="rect">
            <a:avLst/>
          </a:prstGeom>
          <a:noFill/>
          <a:ln w="9525">
            <a:noFill/>
            <a:miter lim="800000"/>
            <a:headEnd/>
            <a:tailEnd/>
          </a:ln>
        </p:spPr>
        <p:txBody>
          <a:bodyPr>
            <a:spAutoFit/>
          </a:bodyPr>
          <a:lstStyle/>
          <a:p>
            <a:r>
              <a:rPr lang="tr-TR" sz="1400" dirty="0">
                <a:latin typeface="Perpetua" pitchFamily="18" charset="0"/>
              </a:rPr>
              <a:t>Kaliteli ürün oranı</a:t>
            </a:r>
          </a:p>
        </p:txBody>
      </p:sp>
      <p:sp>
        <p:nvSpPr>
          <p:cNvPr id="19477" name="32 Metin kutusu"/>
          <p:cNvSpPr txBox="1">
            <a:spLocks noChangeArrowheads="1"/>
          </p:cNvSpPr>
          <p:nvPr/>
        </p:nvSpPr>
        <p:spPr bwMode="auto">
          <a:xfrm>
            <a:off x="6143625" y="4286250"/>
            <a:ext cx="1214438" cy="369888"/>
          </a:xfrm>
          <a:prstGeom prst="rect">
            <a:avLst/>
          </a:prstGeom>
          <a:noFill/>
          <a:ln w="9525">
            <a:noFill/>
            <a:miter lim="800000"/>
            <a:headEnd/>
            <a:tailEnd/>
          </a:ln>
        </p:spPr>
        <p:txBody>
          <a:bodyPr>
            <a:spAutoFit/>
          </a:bodyPr>
          <a:lstStyle/>
          <a:p>
            <a:endParaRPr lang="tr-TR">
              <a:latin typeface="Perpetua" pitchFamily="18" charset="0"/>
            </a:endParaRPr>
          </a:p>
        </p:txBody>
      </p:sp>
      <p:sp>
        <p:nvSpPr>
          <p:cNvPr id="19478" name="33 Metin kutusu"/>
          <p:cNvSpPr txBox="1">
            <a:spLocks noChangeArrowheads="1"/>
          </p:cNvSpPr>
          <p:nvPr/>
        </p:nvSpPr>
        <p:spPr bwMode="auto">
          <a:xfrm>
            <a:off x="5857875" y="3929063"/>
            <a:ext cx="3000375" cy="523875"/>
          </a:xfrm>
          <a:prstGeom prst="rect">
            <a:avLst/>
          </a:prstGeom>
          <a:noFill/>
          <a:ln w="9525">
            <a:noFill/>
            <a:miter lim="800000"/>
            <a:headEnd/>
            <a:tailEnd/>
          </a:ln>
        </p:spPr>
        <p:txBody>
          <a:bodyPr>
            <a:spAutoFit/>
          </a:bodyPr>
          <a:lstStyle/>
          <a:p>
            <a:r>
              <a:rPr lang="tr-TR" sz="1400">
                <a:latin typeface="Perpetua" pitchFamily="18" charset="0"/>
              </a:rPr>
              <a:t>Toplam ekipman verimliliği</a:t>
            </a:r>
          </a:p>
          <a:p>
            <a:r>
              <a:rPr lang="tr-TR" sz="1400">
                <a:latin typeface="Perpetua" pitchFamily="18" charset="0"/>
              </a:rPr>
              <a:t>= (performans*makine*tamir oranı)</a:t>
            </a:r>
          </a:p>
        </p:txBody>
      </p:sp>
      <p:sp>
        <p:nvSpPr>
          <p:cNvPr id="19479" name="34 Metin kutusu"/>
          <p:cNvSpPr txBox="1">
            <a:spLocks noChangeArrowheads="1"/>
          </p:cNvSpPr>
          <p:nvPr/>
        </p:nvSpPr>
        <p:spPr bwMode="auto">
          <a:xfrm>
            <a:off x="6072188" y="4714875"/>
            <a:ext cx="2071687" cy="523875"/>
          </a:xfrm>
          <a:prstGeom prst="rect">
            <a:avLst/>
          </a:prstGeom>
          <a:noFill/>
          <a:ln w="9525">
            <a:noFill/>
            <a:miter lim="800000"/>
            <a:headEnd/>
            <a:tailEnd/>
          </a:ln>
        </p:spPr>
        <p:txBody>
          <a:bodyPr>
            <a:spAutoFit/>
          </a:bodyPr>
          <a:lstStyle/>
          <a:p>
            <a:r>
              <a:rPr lang="tr-TR" sz="1400">
                <a:latin typeface="Perpetua" pitchFamily="18" charset="0"/>
              </a:rPr>
              <a:t>Gerçekleşen süre (dk)</a:t>
            </a:r>
          </a:p>
          <a:p>
            <a:r>
              <a:rPr lang="tr-TR" sz="1400">
                <a:latin typeface="Perpetua" pitchFamily="18" charset="0"/>
              </a:rPr>
              <a:t>= (planlanan süre / OEE)</a:t>
            </a:r>
            <a:endParaRPr lang="tr-TR">
              <a:latin typeface="Perpetua" pitchFamily="18" charset="0"/>
            </a:endParaRPr>
          </a:p>
        </p:txBody>
      </p:sp>
      <p:sp>
        <p:nvSpPr>
          <p:cNvPr id="19480" name="35 Metin kutusu"/>
          <p:cNvSpPr txBox="1">
            <a:spLocks noChangeArrowheads="1"/>
          </p:cNvSpPr>
          <p:nvPr/>
        </p:nvSpPr>
        <p:spPr bwMode="auto">
          <a:xfrm>
            <a:off x="3500446" y="6215063"/>
            <a:ext cx="2214562" cy="307975"/>
          </a:xfrm>
          <a:prstGeom prst="rect">
            <a:avLst/>
          </a:prstGeom>
          <a:noFill/>
          <a:ln w="9525">
            <a:noFill/>
            <a:miter lim="800000"/>
            <a:headEnd/>
            <a:tailEnd/>
          </a:ln>
        </p:spPr>
        <p:txBody>
          <a:bodyPr>
            <a:spAutoFit/>
          </a:bodyPr>
          <a:lstStyle/>
          <a:p>
            <a:r>
              <a:rPr lang="tr-TR" sz="1400" dirty="0">
                <a:latin typeface="Perpetua" pitchFamily="18" charset="0"/>
              </a:rPr>
              <a:t>Planlanan süre (</a:t>
            </a:r>
            <a:r>
              <a:rPr lang="tr-TR" sz="1400" dirty="0" err="1">
                <a:latin typeface="Perpetua" pitchFamily="18" charset="0"/>
              </a:rPr>
              <a:t>dk</a:t>
            </a:r>
            <a:r>
              <a:rPr lang="tr-TR" sz="1400" dirty="0">
                <a:latin typeface="Perpetua" pitchFamily="18" charset="0"/>
              </a:rPr>
              <a:t>)</a:t>
            </a:r>
          </a:p>
        </p:txBody>
      </p:sp>
      <p:sp>
        <p:nvSpPr>
          <p:cNvPr id="19481" name="36 Metin kutusu"/>
          <p:cNvSpPr txBox="1">
            <a:spLocks noChangeArrowheads="1"/>
          </p:cNvSpPr>
          <p:nvPr/>
        </p:nvSpPr>
        <p:spPr bwMode="auto">
          <a:xfrm>
            <a:off x="128588" y="4643438"/>
            <a:ext cx="2643187" cy="276225"/>
          </a:xfrm>
          <a:prstGeom prst="rect">
            <a:avLst/>
          </a:prstGeom>
          <a:noFill/>
          <a:ln w="9525">
            <a:noFill/>
            <a:miter lim="800000"/>
            <a:headEnd/>
            <a:tailEnd/>
          </a:ln>
        </p:spPr>
        <p:txBody>
          <a:bodyPr>
            <a:spAutoFit/>
          </a:bodyPr>
          <a:lstStyle/>
          <a:p>
            <a:r>
              <a:rPr lang="tr-TR" sz="1200">
                <a:latin typeface="Perpetua" pitchFamily="18" charset="0"/>
              </a:rPr>
              <a:t>Stok*Gerçekleşen süre</a:t>
            </a:r>
          </a:p>
        </p:txBody>
      </p:sp>
      <p:graphicFrame>
        <p:nvGraphicFramePr>
          <p:cNvPr id="1028" name="Object 4"/>
          <p:cNvGraphicFramePr>
            <a:graphicFrameLocks noChangeAspect="1"/>
          </p:cNvGraphicFramePr>
          <p:nvPr/>
        </p:nvGraphicFramePr>
        <p:xfrm>
          <a:off x="4143372" y="4631022"/>
          <a:ext cx="642942" cy="726804"/>
        </p:xfrm>
        <a:graphic>
          <a:graphicData uri="http://schemas.openxmlformats.org/presentationml/2006/ole">
            <mc:AlternateContent xmlns:mc="http://schemas.openxmlformats.org/markup-compatibility/2006">
              <mc:Choice xmlns:v="urn:schemas-microsoft-com:vml" Requires="v">
                <p:oleObj spid="_x0000_s1196" name="Visio" r:id="rId3" imgW="438049" imgH="495300" progId="Visio.Drawing.15">
                  <p:link updateAutomatic="1"/>
                </p:oleObj>
              </mc:Choice>
              <mc:Fallback>
                <p:oleObj name="Visio" r:id="rId3" imgW="438049" imgH="495300" progId="Visio.Drawing.15">
                  <p:link updateAutomatic="1"/>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3372" y="4631022"/>
                        <a:ext cx="642942" cy="726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3"/>
          <p:cNvPicPr>
            <a:picLocks noChangeAspect="1" noChangeArrowheads="1"/>
          </p:cNvPicPr>
          <p:nvPr/>
        </p:nvPicPr>
        <p:blipFill>
          <a:blip r:embed="rId5"/>
          <a:srcRect/>
          <a:stretch>
            <a:fillRect/>
          </a:stretch>
        </p:blipFill>
        <p:spPr bwMode="auto">
          <a:xfrm>
            <a:off x="2071670" y="1785926"/>
            <a:ext cx="3357586" cy="3845745"/>
          </a:xfrm>
          <a:prstGeom prst="rect">
            <a:avLst/>
          </a:prstGeom>
          <a:noFill/>
          <a:ln w="9525">
            <a:noFill/>
            <a:miter lim="800000"/>
            <a:headEnd/>
            <a:tailEnd/>
          </a:ln>
          <a:effectLst/>
        </p:spPr>
      </p:pic>
      <p:graphicFrame>
        <p:nvGraphicFramePr>
          <p:cNvPr id="1029" name="Object 5"/>
          <p:cNvGraphicFramePr>
            <a:graphicFrameLocks noChangeAspect="1"/>
          </p:cNvGraphicFramePr>
          <p:nvPr/>
        </p:nvGraphicFramePr>
        <p:xfrm>
          <a:off x="3929058" y="4643446"/>
          <a:ext cx="723902" cy="818324"/>
        </p:xfrm>
        <a:graphic>
          <a:graphicData uri="http://schemas.openxmlformats.org/presentationml/2006/ole">
            <mc:AlternateContent xmlns:mc="http://schemas.openxmlformats.org/markup-compatibility/2006">
              <mc:Choice xmlns:v="urn:schemas-microsoft-com:vml" Requires="v">
                <p:oleObj spid="_x0000_s1197" name="Visio" r:id="rId3" imgW="438049" imgH="495300" progId="Visio.Drawing.15">
                  <p:link updateAutomatic="1"/>
                </p:oleObj>
              </mc:Choice>
              <mc:Fallback>
                <p:oleObj name="Visio" r:id="rId3" imgW="438049" imgH="495300" progId="Visio.Drawing.15">
                  <p:link updateAutomatic="1"/>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9058" y="4643446"/>
                        <a:ext cx="723902" cy="81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4" name="23 Düz Ok Bağlayıcısı"/>
          <p:cNvCxnSpPr/>
          <p:nvPr/>
        </p:nvCxnSpPr>
        <p:spPr>
          <a:xfrm>
            <a:off x="4071938" y="2857500"/>
            <a:ext cx="221456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ayt Numarası Yer Tutucusu 2"/>
          <p:cNvSpPr>
            <a:spLocks noGrp="1"/>
          </p:cNvSpPr>
          <p:nvPr>
            <p:ph type="sldNum" sz="quarter" idx="12"/>
          </p:nvPr>
        </p:nvSpPr>
        <p:spPr/>
        <p:txBody>
          <a:bodyPr/>
          <a:lstStyle/>
          <a:p>
            <a:fld id="{B1DEFA8C-F947-479F-BE07-76B6B3F80BF1}" type="slidenum">
              <a:rPr lang="tr-TR" smtClean="0"/>
              <a:pPr/>
              <a:t>24</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34008"/>
            <a:ext cx="8229600" cy="1066800"/>
          </a:xfrm>
        </p:spPr>
        <p:txBody>
          <a:bodyPr/>
          <a:lstStyle/>
          <a:p>
            <a:r>
              <a:rPr lang="tr-TR" dirty="0" smtClean="0">
                <a:latin typeface="Times New Roman" pitchFamily="18" charset="0"/>
                <a:cs typeface="Times New Roman" pitchFamily="18" charset="0"/>
              </a:rPr>
              <a:t>3.5 </a:t>
            </a:r>
            <a:r>
              <a:rPr lang="tr-TR" dirty="0">
                <a:latin typeface="Times New Roman" pitchFamily="18" charset="0"/>
                <a:cs typeface="Times New Roman" pitchFamily="18" charset="0"/>
              </a:rPr>
              <a:t>Mevcut Durum Analizi</a:t>
            </a:r>
            <a:endParaRPr lang="tr-TR"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700808"/>
            <a:ext cx="4162425"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B1DEFA8C-F947-479F-BE07-76B6B3F80BF1}" type="slidenum">
              <a:rPr lang="tr-TR" smtClean="0"/>
              <a:pPr/>
              <a:t>25</a:t>
            </a:fld>
            <a:endParaRPr lang="tr-TR"/>
          </a:p>
        </p:txBody>
      </p:sp>
      <p:graphicFrame>
        <p:nvGraphicFramePr>
          <p:cNvPr id="3" name="Tablo 2"/>
          <p:cNvGraphicFramePr>
            <a:graphicFrameLocks noGrp="1"/>
          </p:cNvGraphicFramePr>
          <p:nvPr>
            <p:extLst>
              <p:ext uri="{D42A27DB-BD31-4B8C-83A1-F6EECF244321}">
                <p14:modId xmlns:p14="http://schemas.microsoft.com/office/powerpoint/2010/main" val="2645695968"/>
              </p:ext>
            </p:extLst>
          </p:nvPr>
        </p:nvGraphicFramePr>
        <p:xfrm>
          <a:off x="1043608" y="3284984"/>
          <a:ext cx="1656184" cy="1371600"/>
        </p:xfrm>
        <a:graphic>
          <a:graphicData uri="http://schemas.openxmlformats.org/drawingml/2006/table">
            <a:tbl>
              <a:tblPr firstRow="1" bandRow="1">
                <a:tableStyleId>{073A0DAA-6AF3-43AB-8588-CEC1D06C72B9}</a:tableStyleId>
              </a:tblPr>
              <a:tblGrid>
                <a:gridCol w="1656184"/>
              </a:tblGrid>
              <a:tr h="256380">
                <a:tc>
                  <a:txBody>
                    <a:bodyPr/>
                    <a:lstStyle/>
                    <a:p>
                      <a:r>
                        <a:rPr lang="tr-TR" sz="1200" b="0" dirty="0" smtClean="0">
                          <a:solidFill>
                            <a:schemeClr val="tx1"/>
                          </a:solidFill>
                        </a:rPr>
                        <a:t>CT=0,63</a:t>
                      </a:r>
                      <a:endParaRPr lang="tr-TR"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941">
                <a:tc>
                  <a:txBody>
                    <a:bodyPr/>
                    <a:lstStyle/>
                    <a:p>
                      <a:r>
                        <a:rPr lang="tr-TR" sz="1200" dirty="0" smtClean="0"/>
                        <a:t>Performans=92%</a:t>
                      </a:r>
                      <a:endParaRPr lang="tr-T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941">
                <a:tc>
                  <a:txBody>
                    <a:bodyPr/>
                    <a:lstStyle/>
                    <a:p>
                      <a:r>
                        <a:rPr lang="tr-TR" sz="1200" dirty="0" smtClean="0"/>
                        <a:t>Makine=99%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941">
                <a:tc>
                  <a:txBody>
                    <a:bodyPr/>
                    <a:lstStyle/>
                    <a:p>
                      <a:r>
                        <a:rPr lang="tr-TR" sz="1200" dirty="0" smtClean="0"/>
                        <a:t>Tamir Oranı=100%</a:t>
                      </a:r>
                      <a:endParaRPr lang="tr-T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941">
                <a:tc>
                  <a:txBody>
                    <a:bodyPr/>
                    <a:lstStyle/>
                    <a:p>
                      <a:r>
                        <a:rPr lang="tr-TR" sz="1200" dirty="0" smtClean="0"/>
                        <a:t>OEE=85%</a:t>
                      </a:r>
                      <a:endParaRPr lang="tr-T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Metin kutusu 4"/>
          <p:cNvSpPr txBox="1"/>
          <p:nvPr/>
        </p:nvSpPr>
        <p:spPr>
          <a:xfrm>
            <a:off x="899592" y="1988840"/>
            <a:ext cx="2160240" cy="646331"/>
          </a:xfrm>
          <a:prstGeom prst="rect">
            <a:avLst/>
          </a:prstGeom>
          <a:noFill/>
        </p:spPr>
        <p:txBody>
          <a:bodyPr wrap="square" rtlCol="0">
            <a:spAutoFit/>
          </a:bodyPr>
          <a:lstStyle/>
          <a:p>
            <a:r>
              <a:rPr lang="tr-TR" dirty="0" smtClean="0"/>
              <a:t>Firmanın belirlemiş olduğu alt limitler</a:t>
            </a:r>
            <a:endParaRPr lang="tr-TR" dirty="0"/>
          </a:p>
        </p:txBody>
      </p:sp>
      <p:sp>
        <p:nvSpPr>
          <p:cNvPr id="6" name="Aşağı Ok 5"/>
          <p:cNvSpPr/>
          <p:nvPr/>
        </p:nvSpPr>
        <p:spPr>
          <a:xfrm>
            <a:off x="1691680" y="2707179"/>
            <a:ext cx="288032" cy="43378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6890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750" fill="hold"/>
                                        <p:tgtEl>
                                          <p:spTgt spid="3076"/>
                                        </p:tgtEl>
                                        <p:attrNameLst>
                                          <p:attrName>ppt_w</p:attrName>
                                        </p:attrNameLst>
                                      </p:cBhvr>
                                      <p:tavLst>
                                        <p:tav tm="0">
                                          <p:val>
                                            <p:fltVal val="0"/>
                                          </p:val>
                                        </p:tav>
                                        <p:tav tm="100000">
                                          <p:val>
                                            <p:strVal val="#ppt_w"/>
                                          </p:val>
                                        </p:tav>
                                      </p:tavLst>
                                    </p:anim>
                                    <p:anim calcmode="lin" valueType="num">
                                      <p:cBhvr>
                                        <p:cTn id="8" dur="1750" fill="hold"/>
                                        <p:tgtEl>
                                          <p:spTgt spid="3076"/>
                                        </p:tgtEl>
                                        <p:attrNameLst>
                                          <p:attrName>ppt_h</p:attrName>
                                        </p:attrNameLst>
                                      </p:cBhvr>
                                      <p:tavLst>
                                        <p:tav tm="0">
                                          <p:val>
                                            <p:fltVal val="0"/>
                                          </p:val>
                                        </p:tav>
                                        <p:tav tm="100000">
                                          <p:val>
                                            <p:strVal val="#ppt_h"/>
                                          </p:val>
                                        </p:tav>
                                      </p:tavLst>
                                    </p:anim>
                                    <p:anim calcmode="lin" valueType="num">
                                      <p:cBhvr>
                                        <p:cTn id="9" dur="1750" fill="hold"/>
                                        <p:tgtEl>
                                          <p:spTgt spid="3076"/>
                                        </p:tgtEl>
                                        <p:attrNameLst>
                                          <p:attrName>style.rotation</p:attrName>
                                        </p:attrNameLst>
                                      </p:cBhvr>
                                      <p:tavLst>
                                        <p:tav tm="0">
                                          <p:val>
                                            <p:fltVal val="90"/>
                                          </p:val>
                                        </p:tav>
                                        <p:tav tm="100000">
                                          <p:val>
                                            <p:fltVal val="0"/>
                                          </p:val>
                                        </p:tav>
                                      </p:tavLst>
                                    </p:anim>
                                    <p:animEffect transition="in" filter="fade">
                                      <p:cBhvr>
                                        <p:cTn id="10" dur="175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404664"/>
            <a:ext cx="8229600" cy="857256"/>
          </a:xfrm>
        </p:spPr>
        <p:txBody>
          <a:bodyPr>
            <a:normAutofit/>
          </a:bodyPr>
          <a:lstStyle/>
          <a:p>
            <a:r>
              <a:rPr lang="tr-TR" sz="3200" dirty="0" smtClean="0">
                <a:latin typeface="Times New Roman" pitchFamily="18" charset="0"/>
                <a:cs typeface="Times New Roman" pitchFamily="18" charset="0"/>
              </a:rPr>
              <a:t>3.5.1 Operasyon/Makine Duruş Sayısı/Süresi</a:t>
            </a:r>
            <a:endParaRPr lang="tr-TR" sz="3200" dirty="0">
              <a:latin typeface="Times New Roman" pitchFamily="18" charset="0"/>
              <a:cs typeface="Times New Roman" pitchFamily="18" charset="0"/>
            </a:endParaRPr>
          </a:p>
        </p:txBody>
      </p:sp>
      <p:sp>
        <p:nvSpPr>
          <p:cNvPr id="5" name="4 İçerik Yer Tutucusu"/>
          <p:cNvSpPr>
            <a:spLocks noGrp="1"/>
          </p:cNvSpPr>
          <p:nvPr>
            <p:ph idx="1"/>
          </p:nvPr>
        </p:nvSpPr>
        <p:spPr>
          <a:xfrm>
            <a:off x="357158" y="785794"/>
            <a:ext cx="8229600" cy="6072206"/>
          </a:xfrm>
        </p:spPr>
        <p:txBody>
          <a:bodyPr>
            <a:normAutofit/>
          </a:bodyPr>
          <a:lstStyle/>
          <a:p>
            <a:endParaRPr lang="tr-TR" sz="1800" dirty="0" smtClean="0"/>
          </a:p>
          <a:p>
            <a:r>
              <a:rPr lang="tr-TR" sz="1800" dirty="0" smtClean="0">
                <a:latin typeface="Times New Roman" pitchFamily="18" charset="0"/>
                <a:cs typeface="Times New Roman" pitchFamily="18" charset="0"/>
              </a:rPr>
              <a:t>Operasyon/makine duruş sayısı/süresi ile o operasyonun düşük OEE değerinin sebeplerinden makine ile ilişkisi görülebilir. </a:t>
            </a:r>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latin typeface="Times New Roman" pitchFamily="18" charset="0"/>
              <a:cs typeface="Times New Roman" pitchFamily="18" charset="0"/>
            </a:endParaRPr>
          </a:p>
          <a:p>
            <a:r>
              <a:rPr lang="tr-TR" sz="1800" dirty="0" smtClean="0">
                <a:latin typeface="Times New Roman" pitchFamily="18" charset="0"/>
                <a:cs typeface="Times New Roman" pitchFamily="18" charset="0"/>
              </a:rPr>
              <a:t>Kol Düğme Dikim operasyonunun makinesi olan 08-212 adlı makine incelenen aralıkta en çok duruş sayısı ve süresini veren makine olarak görülmektedir</a:t>
            </a:r>
            <a:r>
              <a:rPr lang="tr-TR" sz="1800" dirty="0">
                <a:latin typeface="Times New Roman" pitchFamily="18" charset="0"/>
                <a:cs typeface="Times New Roman" pitchFamily="18" charset="0"/>
              </a:rPr>
              <a:t>.</a:t>
            </a:r>
            <a:endParaRPr lang="tr-TR" sz="1800" dirty="0" smtClean="0">
              <a:latin typeface="Times New Roman" pitchFamily="18" charset="0"/>
              <a:cs typeface="Times New Roman" pitchFamily="18" charset="0"/>
            </a:endParaRPr>
          </a:p>
          <a:p>
            <a:endParaRPr lang="tr-TR" sz="1800" dirty="0" smtClean="0">
              <a:latin typeface="Times New Roman" pitchFamily="18" charset="0"/>
              <a:cs typeface="Times New Roman" pitchFamily="18" charset="0"/>
            </a:endParaRPr>
          </a:p>
          <a:p>
            <a:endParaRPr lang="tr-TR" sz="1800" dirty="0"/>
          </a:p>
        </p:txBody>
      </p:sp>
      <p:pic>
        <p:nvPicPr>
          <p:cNvPr id="9" name="8 Resi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4480" y="1815146"/>
            <a:ext cx="5429288" cy="3500462"/>
          </a:xfrm>
          <a:prstGeom prst="rect">
            <a:avLst/>
          </a:prstGeom>
          <a:noFill/>
          <a:extLst/>
        </p:spPr>
      </p:pic>
      <p:sp>
        <p:nvSpPr>
          <p:cNvPr id="4" name="Slayt Numarası Yer Tutucusu 3"/>
          <p:cNvSpPr>
            <a:spLocks noGrp="1"/>
          </p:cNvSpPr>
          <p:nvPr>
            <p:ph type="sldNum" sz="quarter" idx="12"/>
          </p:nvPr>
        </p:nvSpPr>
        <p:spPr/>
        <p:txBody>
          <a:bodyPr/>
          <a:lstStyle/>
          <a:p>
            <a:fld id="{B1DEFA8C-F947-479F-BE07-76B6B3F80BF1}" type="slidenum">
              <a:rPr lang="tr-TR" smtClean="0"/>
              <a:pPr/>
              <a:t>26</a:t>
            </a:fld>
            <a:endParaRPr lang="tr-TR"/>
          </a:p>
        </p:txBody>
      </p:sp>
      <p:sp>
        <p:nvSpPr>
          <p:cNvPr id="7" name="Oval 6"/>
          <p:cNvSpPr/>
          <p:nvPr/>
        </p:nvSpPr>
        <p:spPr>
          <a:xfrm>
            <a:off x="2771800" y="2492896"/>
            <a:ext cx="648072" cy="1072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val 9"/>
          <p:cNvSpPr/>
          <p:nvPr/>
        </p:nvSpPr>
        <p:spPr>
          <a:xfrm>
            <a:off x="2924200" y="4245843"/>
            <a:ext cx="648072" cy="1072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357166"/>
            <a:ext cx="8229600" cy="1066800"/>
          </a:xfrm>
        </p:spPr>
        <p:txBody>
          <a:bodyPr/>
          <a:lstStyle/>
          <a:p>
            <a:r>
              <a:rPr lang="tr-TR" dirty="0" smtClean="0">
                <a:latin typeface="Times New Roman" pitchFamily="18" charset="0"/>
                <a:cs typeface="Times New Roman" pitchFamily="18" charset="0"/>
              </a:rPr>
              <a:t>3.5.2 Operatör Doluluğu</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357158" y="1142984"/>
            <a:ext cx="8329642" cy="5500726"/>
          </a:xfrm>
        </p:spPr>
        <p:txBody>
          <a:bodyPr>
            <a:normAutofit/>
          </a:bodyPr>
          <a:lstStyle/>
          <a:p>
            <a:r>
              <a:rPr lang="tr-TR" sz="1800" dirty="0" smtClean="0"/>
              <a:t>Operatör doluluğunun 1 olması istenmektedir. 1’den büyük dolulukların olduğu durumlar operatörlerin ilgili operasyonlarında fazladan çalıştıklarına işaret eder. </a:t>
            </a:r>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endParaRPr lang="tr-TR" sz="1800" dirty="0" smtClean="0"/>
          </a:p>
          <a:p>
            <a:r>
              <a:rPr lang="tr-TR" sz="1800" dirty="0" smtClean="0"/>
              <a:t>Doluluk oranları </a:t>
            </a:r>
            <a:r>
              <a:rPr lang="tr-TR" sz="1800" dirty="0" err="1" smtClean="0"/>
              <a:t>Pareto</a:t>
            </a:r>
            <a:r>
              <a:rPr lang="tr-TR" sz="1800" dirty="0" smtClean="0"/>
              <a:t> çizelgesindeki 1,31 doluluk oranına sahip olan operatör, Kol Düğme Dikim operasyonunun operatörüdür.</a:t>
            </a:r>
          </a:p>
          <a:p>
            <a:pPr>
              <a:buNone/>
            </a:pPr>
            <a:endParaRPr lang="tr-TR" sz="1800" dirty="0"/>
          </a:p>
        </p:txBody>
      </p:sp>
      <p:pic>
        <p:nvPicPr>
          <p:cNvPr id="4" name="3 Resi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5918" y="1801886"/>
            <a:ext cx="5857916" cy="3643338"/>
          </a:xfrm>
          <a:prstGeom prst="rect">
            <a:avLst/>
          </a:prstGeom>
          <a:noFill/>
          <a:ln>
            <a:noFill/>
          </a:ln>
        </p:spPr>
      </p:pic>
      <p:sp>
        <p:nvSpPr>
          <p:cNvPr id="6" name="Slayt Numarası Yer Tutucusu 5"/>
          <p:cNvSpPr>
            <a:spLocks noGrp="1"/>
          </p:cNvSpPr>
          <p:nvPr>
            <p:ph type="sldNum" sz="quarter" idx="12"/>
          </p:nvPr>
        </p:nvSpPr>
        <p:spPr/>
        <p:txBody>
          <a:bodyPr/>
          <a:lstStyle/>
          <a:p>
            <a:fld id="{B1DEFA8C-F947-479F-BE07-76B6B3F80BF1}" type="slidenum">
              <a:rPr lang="tr-TR" smtClean="0"/>
              <a:pPr/>
              <a:t>27</a:t>
            </a:fld>
            <a:endParaRPr lang="tr-TR"/>
          </a:p>
        </p:txBody>
      </p:sp>
      <p:sp>
        <p:nvSpPr>
          <p:cNvPr id="7" name="Oval 6"/>
          <p:cNvSpPr/>
          <p:nvPr/>
        </p:nvSpPr>
        <p:spPr>
          <a:xfrm>
            <a:off x="6708204" y="1801887"/>
            <a:ext cx="324036" cy="2563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20688"/>
            <a:ext cx="7572396" cy="877824"/>
          </a:xfrm>
        </p:spPr>
        <p:txBody>
          <a:bodyPr>
            <a:noAutofit/>
          </a:bodyPr>
          <a:lstStyle/>
          <a:p>
            <a:r>
              <a:rPr lang="tr-TR" sz="3600" b="0" dirty="0" smtClean="0">
                <a:latin typeface="Times New Roman" pitchFamily="18" charset="0"/>
                <a:cs typeface="Times New Roman" pitchFamily="18" charset="0"/>
              </a:rPr>
              <a:t>3.5.3 Kola Düğme Dikim Operasyonu</a:t>
            </a:r>
            <a:endParaRPr lang="tr-TR" sz="3600" b="0" dirty="0">
              <a:latin typeface="Times New Roman" pitchFamily="18" charset="0"/>
              <a:cs typeface="Times New Roman" pitchFamily="18" charset="0"/>
            </a:endParaRPr>
          </a:p>
        </p:txBody>
      </p:sp>
      <p:sp>
        <p:nvSpPr>
          <p:cNvPr id="11" name="10 Metin Yer Tutucusu"/>
          <p:cNvSpPr>
            <a:spLocks noGrp="1"/>
          </p:cNvSpPr>
          <p:nvPr>
            <p:ph type="body" idx="2"/>
          </p:nvPr>
        </p:nvSpPr>
        <p:spPr>
          <a:xfrm>
            <a:off x="5572132" y="2028613"/>
            <a:ext cx="3383280" cy="4928779"/>
          </a:xfrm>
        </p:spPr>
        <p:txBody>
          <a:bodyPr>
            <a:normAutofit/>
          </a:bodyPr>
          <a:lstStyle/>
          <a:p>
            <a:pPr>
              <a:buFont typeface="Arial" pitchFamily="34" charset="0"/>
              <a:buChar char="•"/>
            </a:pPr>
            <a:r>
              <a:rPr lang="tr-TR" sz="2000" dirty="0" smtClean="0">
                <a:latin typeface="Times New Roman" pitchFamily="18" charset="0"/>
                <a:cs typeface="Times New Roman" pitchFamily="18" charset="0"/>
              </a:rPr>
              <a:t> İşletme verimlilik ve performans aralığını 0,92±0,04 olarak belirlemiştir. Kol Düğme Dikim operasyonunun operatörü verimlilik ve performans kısıtlarında beklentileri gözle görülür bir şekilde sağlayamamış durumdadır. </a:t>
            </a:r>
          </a:p>
          <a:p>
            <a:endParaRPr lang="tr-TR" sz="2000" dirty="0" smtClean="0">
              <a:latin typeface="Times New Roman" pitchFamily="18" charset="0"/>
              <a:cs typeface="Times New Roman" pitchFamily="18" charset="0"/>
            </a:endParaRPr>
          </a:p>
          <a:p>
            <a:pPr>
              <a:buFont typeface="Arial" pitchFamily="34" charset="0"/>
              <a:buChar char="•"/>
            </a:pPr>
            <a:r>
              <a:rPr lang="tr-TR" sz="2000" dirty="0" smtClean="0">
                <a:latin typeface="Times New Roman" pitchFamily="18" charset="0"/>
                <a:cs typeface="Times New Roman" pitchFamily="18" charset="0"/>
              </a:rPr>
              <a:t> Performans ile verimlilik arasında oluşan boşlukların sebepleri kayıp zamanlardır.</a:t>
            </a:r>
            <a:endParaRPr lang="tr-TR"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58988"/>
            <a:ext cx="5421008" cy="3242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B1DEFA8C-F947-479F-BE07-76B6B3F80BF1}" type="slidenum">
              <a:rPr lang="tr-TR" smtClean="0"/>
              <a:pPr/>
              <a:t>28</a:t>
            </a:fld>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620688"/>
            <a:ext cx="8858280" cy="877824"/>
          </a:xfrm>
        </p:spPr>
        <p:txBody>
          <a:bodyPr>
            <a:noAutofit/>
          </a:bodyPr>
          <a:lstStyle/>
          <a:p>
            <a:pPr algn="l"/>
            <a:r>
              <a:rPr lang="tr-TR" sz="3600" b="0" dirty="0" smtClean="0">
                <a:latin typeface="Times New Roman" pitchFamily="18" charset="0"/>
                <a:cs typeface="Times New Roman" pitchFamily="18" charset="0"/>
              </a:rPr>
              <a:t>3.5.4 Kola Düğme Dikim Kayıp Zamanlar</a:t>
            </a:r>
            <a:endParaRPr lang="tr-TR" sz="3600" b="0" dirty="0">
              <a:latin typeface="Times New Roman" pitchFamily="18" charset="0"/>
              <a:cs typeface="Times New Roman" pitchFamily="18" charset="0"/>
            </a:endParaRPr>
          </a:p>
        </p:txBody>
      </p:sp>
      <p:sp>
        <p:nvSpPr>
          <p:cNvPr id="5" name="4 Metin Yer Tutucusu"/>
          <p:cNvSpPr>
            <a:spLocks noGrp="1"/>
          </p:cNvSpPr>
          <p:nvPr>
            <p:ph type="body" idx="2"/>
          </p:nvPr>
        </p:nvSpPr>
        <p:spPr>
          <a:xfrm>
            <a:off x="5725224" y="1844824"/>
            <a:ext cx="3383280" cy="2541116"/>
          </a:xfrm>
        </p:spPr>
        <p:txBody>
          <a:bodyPr>
            <a:normAutofit/>
          </a:bodyPr>
          <a:lstStyle/>
          <a:p>
            <a:pPr>
              <a:buFont typeface="Arial" pitchFamily="34" charset="0"/>
              <a:buChar char="•"/>
            </a:pPr>
            <a:r>
              <a:rPr lang="tr-TR" dirty="0" smtClean="0"/>
              <a:t>  </a:t>
            </a:r>
            <a:r>
              <a:rPr lang="tr-TR" sz="1900" dirty="0" smtClean="0">
                <a:latin typeface="Times New Roman" pitchFamily="18" charset="0"/>
                <a:cs typeface="Times New Roman" pitchFamily="18" charset="0"/>
              </a:rPr>
              <a:t>Kola Düğme Dikim operasyonundaki kayıp zamanların %44’ünün makine arızasından kaynaklandığı hesaplanmıştır. Bu kayıp zaman verimlilikle performans arasındaki boşluğun birincil sebebidir.</a:t>
            </a:r>
          </a:p>
          <a:p>
            <a:endParaRPr lang="tr-TR" sz="1900" dirty="0" smtClean="0">
              <a:latin typeface="Times New Roman" pitchFamily="18" charset="0"/>
              <a:cs typeface="Times New Roman" pitchFamily="18" charset="0"/>
            </a:endParaRPr>
          </a:p>
          <a:p>
            <a:endParaRPr lang="tr-TR" sz="1900" dirty="0" smtClean="0">
              <a:solidFill>
                <a:srgbClr val="FF0000"/>
              </a:solidFill>
              <a:latin typeface="Times New Roman" pitchFamily="18" charset="0"/>
              <a:cs typeface="Times New Roman" pitchFamily="18" charset="0"/>
            </a:endParaRPr>
          </a:p>
          <a:p>
            <a:endParaRPr lang="tr-TR" dirty="0">
              <a:solidFill>
                <a:srgbClr val="FF0000"/>
              </a:solidFill>
            </a:endParaRPr>
          </a:p>
        </p:txBody>
      </p:sp>
      <p:pic>
        <p:nvPicPr>
          <p:cNvPr id="4" name="3 İçerik Yer Tutucusu"/>
          <p:cNvPicPr>
            <a:picLocks noGrp="1"/>
          </p:cNvPicPr>
          <p:nvPr>
            <p:ph sz="half" idx="1"/>
          </p:nvPr>
        </p:nvPicPr>
        <p:blipFill>
          <a:blip r:embed="rId3" cstate="print"/>
          <a:stretch>
            <a:fillRect/>
          </a:stretch>
        </p:blipFill>
        <p:spPr bwMode="auto">
          <a:xfrm>
            <a:off x="152400" y="1857364"/>
            <a:ext cx="5348294" cy="3546532"/>
          </a:xfrm>
          <a:prstGeom prst="rect">
            <a:avLst/>
          </a:prstGeom>
          <a:noFill/>
          <a:ln w="9525">
            <a:noFill/>
            <a:miter lim="800000"/>
            <a:headEnd/>
            <a:tailEnd/>
          </a:ln>
        </p:spPr>
      </p:pic>
      <p:sp>
        <p:nvSpPr>
          <p:cNvPr id="6" name="Slayt Numarası Yer Tutucusu 5"/>
          <p:cNvSpPr>
            <a:spLocks noGrp="1"/>
          </p:cNvSpPr>
          <p:nvPr>
            <p:ph type="sldNum" sz="quarter" idx="12"/>
          </p:nvPr>
        </p:nvSpPr>
        <p:spPr/>
        <p:txBody>
          <a:bodyPr/>
          <a:lstStyle/>
          <a:p>
            <a:fld id="{B1DEFA8C-F947-479F-BE07-76B6B3F80BF1}" type="slidenum">
              <a:rPr lang="tr-TR" smtClean="0"/>
              <a:pPr/>
              <a:t>29</a:t>
            </a:fld>
            <a:endParaRPr lang="tr-TR"/>
          </a:p>
        </p:txBody>
      </p:sp>
      <p:sp>
        <p:nvSpPr>
          <p:cNvPr id="3" name="Oval 2"/>
          <p:cNvSpPr/>
          <p:nvPr/>
        </p:nvSpPr>
        <p:spPr>
          <a:xfrm>
            <a:off x="1331640" y="3212976"/>
            <a:ext cx="792088" cy="2304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214282" y="620688"/>
            <a:ext cx="7643866" cy="877824"/>
          </a:xfrm>
        </p:spPr>
        <p:txBody>
          <a:bodyPr>
            <a:noAutofit/>
          </a:bodyPr>
          <a:lstStyle/>
          <a:p>
            <a:r>
              <a:rPr lang="tr-TR" sz="3600" b="0" dirty="0" smtClean="0">
                <a:latin typeface="Times New Roman" pitchFamily="18" charset="0"/>
                <a:cs typeface="Times New Roman" pitchFamily="18" charset="0"/>
              </a:rPr>
              <a:t>3.5.5 Kol Balığı Dikim Operasyonu</a:t>
            </a:r>
            <a:endParaRPr lang="tr-TR" sz="3600" b="0" dirty="0">
              <a:latin typeface="Times New Roman" pitchFamily="18" charset="0"/>
              <a:cs typeface="Times New Roman" pitchFamily="18" charset="0"/>
            </a:endParaRPr>
          </a:p>
        </p:txBody>
      </p:sp>
      <p:sp>
        <p:nvSpPr>
          <p:cNvPr id="6" name="5 Metin Yer Tutucusu"/>
          <p:cNvSpPr>
            <a:spLocks noGrp="1"/>
          </p:cNvSpPr>
          <p:nvPr>
            <p:ph type="body" idx="2"/>
          </p:nvPr>
        </p:nvSpPr>
        <p:spPr>
          <a:xfrm>
            <a:off x="5760720" y="2072818"/>
            <a:ext cx="3383280" cy="2940358"/>
          </a:xfrm>
        </p:spPr>
        <p:txBody>
          <a:bodyPr>
            <a:normAutofit/>
          </a:bodyPr>
          <a:lstStyle/>
          <a:p>
            <a:pPr>
              <a:buFont typeface="Arial" pitchFamily="34" charset="0"/>
              <a:buChar char="•"/>
            </a:pPr>
            <a:r>
              <a:rPr lang="tr-TR" sz="1900" dirty="0" smtClean="0">
                <a:latin typeface="Times New Roman" pitchFamily="18" charset="0"/>
                <a:cs typeface="Times New Roman" pitchFamily="18" charset="0"/>
              </a:rPr>
              <a:t> Bu </a:t>
            </a:r>
            <a:r>
              <a:rPr lang="tr-TR" sz="1900" dirty="0">
                <a:latin typeface="Times New Roman" pitchFamily="18" charset="0"/>
                <a:cs typeface="Times New Roman" pitchFamily="18" charset="0"/>
              </a:rPr>
              <a:t>operasyonda </a:t>
            </a:r>
            <a:r>
              <a:rPr lang="tr-TR" sz="1900" dirty="0" smtClean="0">
                <a:latin typeface="Times New Roman" pitchFamily="18" charset="0"/>
                <a:cs typeface="Times New Roman" pitchFamily="18" charset="0"/>
              </a:rPr>
              <a:t>da, operatör performansı istenilen sınırlar içinde olmasına rağmen, operatör verimliliği bu sınırların dışındadır. Bir başka deyişle, yaşanan kayıp zamanlar bu operasyondaki operatörü verimsizleştirmektedir.</a:t>
            </a:r>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51520" y="1916832"/>
            <a:ext cx="553809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ayt Numarası Yer Tutucusu 2"/>
          <p:cNvSpPr>
            <a:spLocks noGrp="1"/>
          </p:cNvSpPr>
          <p:nvPr>
            <p:ph type="sldNum" sz="quarter" idx="12"/>
          </p:nvPr>
        </p:nvSpPr>
        <p:spPr/>
        <p:txBody>
          <a:bodyPr/>
          <a:lstStyle/>
          <a:p>
            <a:fld id="{B1DEFA8C-F947-479F-BE07-76B6B3F80BF1}" type="slidenum">
              <a:rPr lang="tr-TR" smtClean="0"/>
              <a:pPr/>
              <a:t>30</a:t>
            </a:fld>
            <a:endParaRPr 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214282" y="606960"/>
            <a:ext cx="7072362" cy="877824"/>
          </a:xfrm>
        </p:spPr>
        <p:txBody>
          <a:bodyPr>
            <a:noAutofit/>
          </a:bodyPr>
          <a:lstStyle/>
          <a:p>
            <a:r>
              <a:rPr lang="tr-TR" sz="3600" b="0" dirty="0" smtClean="0">
                <a:latin typeface="Times New Roman" pitchFamily="18" charset="0"/>
                <a:cs typeface="Times New Roman" pitchFamily="18" charset="0"/>
              </a:rPr>
              <a:t>3.5.6 Kol Balığı Dikim Kayıp Zaman</a:t>
            </a:r>
            <a:endParaRPr lang="tr-TR" sz="3600" b="0" dirty="0">
              <a:latin typeface="Times New Roman" pitchFamily="18" charset="0"/>
              <a:cs typeface="Times New Roman" pitchFamily="18" charset="0"/>
            </a:endParaRPr>
          </a:p>
        </p:txBody>
      </p:sp>
      <p:sp>
        <p:nvSpPr>
          <p:cNvPr id="6" name="5 Metin Yer Tutucusu"/>
          <p:cNvSpPr>
            <a:spLocks noGrp="1"/>
          </p:cNvSpPr>
          <p:nvPr>
            <p:ph type="body" idx="2"/>
          </p:nvPr>
        </p:nvSpPr>
        <p:spPr>
          <a:xfrm>
            <a:off x="5653216" y="1700808"/>
            <a:ext cx="3383280" cy="1512168"/>
          </a:xfrm>
        </p:spPr>
        <p:txBody>
          <a:bodyPr>
            <a:normAutofit/>
          </a:bodyPr>
          <a:lstStyle/>
          <a:p>
            <a:pPr>
              <a:buFont typeface="Arial" pitchFamily="34" charset="0"/>
              <a:buChar char="•"/>
            </a:pPr>
            <a:r>
              <a:rPr lang="tr-TR" sz="1900" dirty="0" smtClean="0">
                <a:latin typeface="Times New Roman" pitchFamily="18" charset="0"/>
                <a:cs typeface="Times New Roman" pitchFamily="18" charset="0"/>
              </a:rPr>
              <a:t>Kol Balığı Dikim operatörünü verimsizleştiren zaman kayıplarının başında “İş Bekleme” gelmektedir. </a:t>
            </a:r>
          </a:p>
          <a:p>
            <a:endParaRPr lang="tr-TR" sz="1800" dirty="0" smtClean="0">
              <a:latin typeface="Times New Roman" pitchFamily="18" charset="0"/>
              <a:cs typeface="Times New Roman" pitchFamily="18" charset="0"/>
            </a:endParaRPr>
          </a:p>
          <a:p>
            <a:endParaRPr lang="tr-TR" sz="1800" dirty="0">
              <a:solidFill>
                <a:srgbClr val="FF0000"/>
              </a:solidFill>
            </a:endParaRPr>
          </a:p>
        </p:txBody>
      </p:sp>
      <p:pic>
        <p:nvPicPr>
          <p:cNvPr id="7" name="6 İçerik Yer Tutucusu"/>
          <p:cNvPicPr>
            <a:picLocks noGrp="1"/>
          </p:cNvPicPr>
          <p:nvPr>
            <p:ph sz="half" idx="1"/>
          </p:nvPr>
        </p:nvPicPr>
        <p:blipFill>
          <a:blip r:embed="rId2" cstate="print"/>
          <a:stretch>
            <a:fillRect/>
          </a:stretch>
        </p:blipFill>
        <p:spPr bwMode="auto">
          <a:xfrm>
            <a:off x="152400" y="1714488"/>
            <a:ext cx="5348294" cy="3689408"/>
          </a:xfrm>
          <a:prstGeom prst="rect">
            <a:avLst/>
          </a:prstGeom>
          <a:noFill/>
          <a:ln w="9525">
            <a:noFill/>
            <a:miter lim="800000"/>
            <a:headEnd/>
            <a:tailEnd/>
          </a:ln>
        </p:spPr>
      </p:pic>
      <p:sp>
        <p:nvSpPr>
          <p:cNvPr id="3" name="Slayt Numarası Yer Tutucusu 2"/>
          <p:cNvSpPr>
            <a:spLocks noGrp="1"/>
          </p:cNvSpPr>
          <p:nvPr>
            <p:ph type="sldNum" sz="quarter" idx="12"/>
          </p:nvPr>
        </p:nvSpPr>
        <p:spPr/>
        <p:txBody>
          <a:bodyPr/>
          <a:lstStyle/>
          <a:p>
            <a:fld id="{B1DEFA8C-F947-479F-BE07-76B6B3F80BF1}" type="slidenum">
              <a:rPr lang="tr-TR" smtClean="0"/>
              <a:pPr/>
              <a:t>31</a:t>
            </a:fld>
            <a:endParaRPr lang="tr-TR"/>
          </a:p>
        </p:txBody>
      </p:sp>
      <p:sp>
        <p:nvSpPr>
          <p:cNvPr id="8" name="Oval 7"/>
          <p:cNvSpPr/>
          <p:nvPr/>
        </p:nvSpPr>
        <p:spPr>
          <a:xfrm>
            <a:off x="1259632" y="2780928"/>
            <a:ext cx="1008112" cy="2592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94742"/>
            <a:ext cx="8472518" cy="1162050"/>
          </a:xfrm>
        </p:spPr>
        <p:txBody>
          <a:bodyPr>
            <a:normAutofit/>
          </a:bodyPr>
          <a:lstStyle/>
          <a:p>
            <a:r>
              <a:rPr lang="tr-TR" sz="2800" b="0" dirty="0" smtClean="0">
                <a:latin typeface="Times New Roman" pitchFamily="18" charset="0"/>
                <a:cs typeface="Times New Roman" pitchFamily="18" charset="0"/>
              </a:rPr>
              <a:t>Peki, Kol Balığı Dikme operasyonunun bekleme süresi genel hat içerisinde kabul edilebilir bir süre mi?</a:t>
            </a:r>
            <a:endParaRPr lang="tr-TR" sz="2800" b="0" dirty="0">
              <a:latin typeface="Times New Roman" pitchFamily="18" charset="0"/>
              <a:cs typeface="Times New Roman" pitchFamily="18" charset="0"/>
            </a:endParaRPr>
          </a:p>
        </p:txBody>
      </p:sp>
      <p:sp>
        <p:nvSpPr>
          <p:cNvPr id="5" name="4 Metin Yer Tutucusu"/>
          <p:cNvSpPr>
            <a:spLocks noGrp="1"/>
          </p:cNvSpPr>
          <p:nvPr>
            <p:ph type="body" idx="2"/>
          </p:nvPr>
        </p:nvSpPr>
        <p:spPr>
          <a:xfrm>
            <a:off x="5292080" y="1844824"/>
            <a:ext cx="3576222" cy="4351575"/>
          </a:xfrm>
        </p:spPr>
        <p:txBody>
          <a:bodyPr>
            <a:normAutofit/>
          </a:bodyPr>
          <a:lstStyle/>
          <a:p>
            <a:pPr>
              <a:buFont typeface="Arial" pitchFamily="34" charset="0"/>
              <a:buChar char="•"/>
            </a:pPr>
            <a:r>
              <a:rPr lang="tr-TR" sz="1900" dirty="0" smtClean="0">
                <a:latin typeface="Times New Roman" pitchFamily="18" charset="0"/>
                <a:cs typeface="Times New Roman" pitchFamily="18" charset="0"/>
              </a:rPr>
              <a:t>Görüldüğü üzere +3,748 değeri ile Kol Balığı Operasyonu bütün hat içerisinde doğal tolerans limitleri dışında kalarak buradaki iş bekleme süresinin beklenenden fazla olduğunu göstermektedir. </a:t>
            </a:r>
          </a:p>
          <a:p>
            <a:endParaRPr lang="tr-TR" dirty="0"/>
          </a:p>
        </p:txBody>
      </p:sp>
      <p:pic>
        <p:nvPicPr>
          <p:cNvPr id="6" name="5 İçerik Yer Tutucusu"/>
          <p:cNvPicPr>
            <a:picLocks noGrp="1"/>
          </p:cNvPicPr>
          <p:nvPr>
            <p:ph sz="half" idx="1"/>
          </p:nvPr>
        </p:nvPicPr>
        <p:blipFill>
          <a:blip r:embed="rId2" cstate="print"/>
          <a:stretch>
            <a:fillRect/>
          </a:stretch>
        </p:blipFill>
        <p:spPr bwMode="auto">
          <a:xfrm>
            <a:off x="358636" y="1864256"/>
            <a:ext cx="4826328" cy="3402241"/>
          </a:xfrm>
          <a:prstGeom prst="rect">
            <a:avLst/>
          </a:prstGeom>
          <a:noFill/>
          <a:ln w="9525">
            <a:noFill/>
            <a:miter lim="800000"/>
            <a:headEnd/>
            <a:tailEnd/>
          </a:ln>
        </p:spPr>
      </p:pic>
      <p:sp>
        <p:nvSpPr>
          <p:cNvPr id="4" name="Slayt Numarası Yer Tutucusu 3"/>
          <p:cNvSpPr>
            <a:spLocks noGrp="1"/>
          </p:cNvSpPr>
          <p:nvPr>
            <p:ph type="sldNum" sz="quarter" idx="12"/>
          </p:nvPr>
        </p:nvSpPr>
        <p:spPr/>
        <p:txBody>
          <a:bodyPr/>
          <a:lstStyle/>
          <a:p>
            <a:fld id="{B1DEFA8C-F947-479F-BE07-76B6B3F80BF1}" type="slidenum">
              <a:rPr lang="tr-TR" smtClean="0"/>
              <a:pPr/>
              <a:t>32</a:t>
            </a:fld>
            <a:endParaRPr lang="tr-TR"/>
          </a:p>
        </p:txBody>
      </p:sp>
      <p:sp>
        <p:nvSpPr>
          <p:cNvPr id="7" name="Oval 6"/>
          <p:cNvSpPr/>
          <p:nvPr/>
        </p:nvSpPr>
        <p:spPr>
          <a:xfrm>
            <a:off x="2123728" y="4437112"/>
            <a:ext cx="216024" cy="2803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val 8"/>
          <p:cNvSpPr/>
          <p:nvPr/>
        </p:nvSpPr>
        <p:spPr>
          <a:xfrm>
            <a:off x="2298068" y="2276872"/>
            <a:ext cx="216024" cy="2803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28596" y="846984"/>
            <a:ext cx="8229600" cy="1069848"/>
          </a:xfrm>
        </p:spPr>
        <p:txBody>
          <a:bodyPr>
            <a:normAutofit fontScale="90000"/>
          </a:bodyPr>
          <a:lstStyle/>
          <a:p>
            <a:r>
              <a:rPr lang="tr-TR" dirty="0" smtClean="0">
                <a:latin typeface="Times New Roman" pitchFamily="18" charset="0"/>
                <a:cs typeface="Times New Roman" pitchFamily="18" charset="0"/>
              </a:rPr>
              <a:t>3.5.7 Karar Verme için Kullanılan Parametreler/Özet </a:t>
            </a:r>
            <a:r>
              <a:rPr lang="tr-TR" dirty="0" smtClean="0"/>
              <a:t/>
            </a:r>
            <a:br>
              <a:rPr lang="tr-TR" dirty="0" smtClean="0"/>
            </a:br>
            <a:endParaRPr lang="tr-TR" dirty="0"/>
          </a:p>
        </p:txBody>
      </p:sp>
      <p:sp>
        <p:nvSpPr>
          <p:cNvPr id="3" name="2 İçerik Yer Tutucusu"/>
          <p:cNvSpPr>
            <a:spLocks noGrp="1"/>
          </p:cNvSpPr>
          <p:nvPr>
            <p:ph idx="4294967295"/>
          </p:nvPr>
        </p:nvSpPr>
        <p:spPr>
          <a:xfrm>
            <a:off x="446856" y="1981547"/>
            <a:ext cx="8229600" cy="3895725"/>
          </a:xfrm>
        </p:spPr>
        <p:txBody>
          <a:bodyPr>
            <a:normAutofit lnSpcReduction="10000"/>
          </a:bodyPr>
          <a:lstStyle/>
          <a:p>
            <a:pPr>
              <a:buNone/>
            </a:pPr>
            <a:endParaRPr lang="tr-TR" sz="1900" dirty="0" smtClean="0"/>
          </a:p>
          <a:p>
            <a:pPr lvl="1">
              <a:buFont typeface="Wingdings" pitchFamily="2" charset="2"/>
              <a:buChar char="ü"/>
            </a:pPr>
            <a:r>
              <a:rPr lang="tr-TR" sz="1900" dirty="0" smtClean="0">
                <a:solidFill>
                  <a:schemeClr val="tx1"/>
                </a:solidFill>
                <a:latin typeface="Times New Roman" pitchFamily="18" charset="0"/>
                <a:cs typeface="Times New Roman" pitchFamily="18" charset="0"/>
              </a:rPr>
              <a:t>Düşük OEE değeri</a:t>
            </a:r>
          </a:p>
          <a:p>
            <a:pPr lvl="1">
              <a:buFont typeface="Wingdings" pitchFamily="2" charset="2"/>
              <a:buChar char="ü"/>
            </a:pPr>
            <a:r>
              <a:rPr lang="tr-TR" sz="1900" dirty="0" smtClean="0">
                <a:solidFill>
                  <a:schemeClr val="tx1"/>
                </a:solidFill>
                <a:latin typeface="Times New Roman" pitchFamily="18" charset="0"/>
                <a:cs typeface="Times New Roman" pitchFamily="18" charset="0"/>
              </a:rPr>
              <a:t>Düşük </a:t>
            </a:r>
            <a:r>
              <a:rPr lang="tr-TR" sz="1900" dirty="0">
                <a:solidFill>
                  <a:schemeClr val="tx1"/>
                </a:solidFill>
                <a:latin typeface="Times New Roman" pitchFamily="18" charset="0"/>
                <a:cs typeface="Times New Roman" pitchFamily="18" charset="0"/>
              </a:rPr>
              <a:t>v</a:t>
            </a:r>
            <a:r>
              <a:rPr lang="tr-TR" sz="1900" dirty="0" smtClean="0">
                <a:solidFill>
                  <a:schemeClr val="tx1"/>
                </a:solidFill>
                <a:latin typeface="Times New Roman" pitchFamily="18" charset="0"/>
                <a:cs typeface="Times New Roman" pitchFamily="18" charset="0"/>
              </a:rPr>
              <a:t>erimlilik değeri</a:t>
            </a:r>
          </a:p>
          <a:p>
            <a:pPr lvl="1">
              <a:buFont typeface="Wingdings" pitchFamily="2" charset="2"/>
              <a:buChar char="ü"/>
            </a:pPr>
            <a:r>
              <a:rPr lang="tr-TR" sz="1900" dirty="0" smtClean="0">
                <a:solidFill>
                  <a:schemeClr val="tx1"/>
                </a:solidFill>
                <a:latin typeface="Times New Roman" pitchFamily="18" charset="0"/>
                <a:cs typeface="Times New Roman" pitchFamily="18" charset="0"/>
              </a:rPr>
              <a:t>Operasyon kritikliği</a:t>
            </a:r>
          </a:p>
          <a:p>
            <a:pPr lvl="1">
              <a:buFont typeface="Wingdings" pitchFamily="2" charset="2"/>
              <a:buChar char="ü"/>
            </a:pPr>
            <a:r>
              <a:rPr lang="tr-TR" sz="1900" dirty="0" smtClean="0">
                <a:solidFill>
                  <a:schemeClr val="tx1"/>
                </a:solidFill>
                <a:latin typeface="Times New Roman" pitchFamily="18" charset="0"/>
                <a:cs typeface="Times New Roman" pitchFamily="18" charset="0"/>
              </a:rPr>
              <a:t>Süreçte dar boğaz oluşturması ve </a:t>
            </a:r>
          </a:p>
          <a:p>
            <a:pPr lvl="1">
              <a:buFont typeface="Wingdings" pitchFamily="2" charset="2"/>
              <a:buChar char="ü"/>
            </a:pPr>
            <a:r>
              <a:rPr lang="tr-TR" sz="1900" dirty="0" smtClean="0">
                <a:solidFill>
                  <a:schemeClr val="tx1"/>
                </a:solidFill>
                <a:latin typeface="Times New Roman" pitchFamily="18" charset="0"/>
                <a:cs typeface="Times New Roman" pitchFamily="18" charset="0"/>
              </a:rPr>
              <a:t>Kendinden sonraki operasyonları da verimsizleştirmesi</a:t>
            </a:r>
          </a:p>
          <a:p>
            <a:pPr marL="411480" lvl="1" indent="0">
              <a:buNone/>
            </a:pPr>
            <a:endParaRPr lang="tr-TR" sz="1900" dirty="0" smtClean="0">
              <a:solidFill>
                <a:schemeClr val="tx1"/>
              </a:solidFill>
              <a:latin typeface="Times New Roman" pitchFamily="18" charset="0"/>
              <a:cs typeface="Times New Roman" pitchFamily="18" charset="0"/>
            </a:endParaRPr>
          </a:p>
          <a:p>
            <a:pPr marL="411480" lvl="1" indent="0" algn="r">
              <a:buNone/>
            </a:pPr>
            <a:r>
              <a:rPr lang="tr-TR" sz="1900" dirty="0" smtClean="0">
                <a:solidFill>
                  <a:schemeClr val="tx1"/>
                </a:solidFill>
                <a:latin typeface="Times New Roman" pitchFamily="18" charset="0"/>
                <a:cs typeface="Times New Roman" pitchFamily="18" charset="0"/>
              </a:rPr>
              <a:t>sebepleriyle iyileştirme çalışması yapılacak operasyon olarak karar kılınmıştır.</a:t>
            </a:r>
          </a:p>
          <a:p>
            <a:pPr lvl="1">
              <a:buFont typeface="Wingdings" pitchFamily="2" charset="2"/>
              <a:buChar char="ü"/>
            </a:pPr>
            <a:endParaRPr lang="tr-TR" sz="1900" dirty="0" smtClean="0">
              <a:solidFill>
                <a:schemeClr val="tx1"/>
              </a:solidFill>
              <a:latin typeface="Times New Roman" pitchFamily="18" charset="0"/>
              <a:cs typeface="Times New Roman" pitchFamily="18" charset="0"/>
            </a:endParaRPr>
          </a:p>
          <a:p>
            <a:pPr lvl="1"/>
            <a:r>
              <a:rPr lang="tr-TR" sz="1900" dirty="0" smtClean="0">
                <a:solidFill>
                  <a:schemeClr val="tx1"/>
                </a:solidFill>
                <a:latin typeface="Times New Roman" pitchFamily="18" charset="0"/>
                <a:cs typeface="Times New Roman" pitchFamily="18" charset="0"/>
              </a:rPr>
              <a:t>Bu kriterler sonucunda Kola Düğme Dikme operasyonunda makine arızalarını azaltma ve operatör verimliliğini arttırmaya yönelik çalışmalar yapmak adına TPM uygulamasına karar verilmiştir.</a:t>
            </a:r>
          </a:p>
          <a:p>
            <a:pPr lvl="1">
              <a:buFont typeface="Wingdings" pitchFamily="2" charset="2"/>
              <a:buChar char="ü"/>
            </a:pPr>
            <a:endParaRPr lang="tr-TR" sz="1800" dirty="0" smtClean="0">
              <a:latin typeface="Times New Roman" pitchFamily="18" charset="0"/>
              <a:cs typeface="Times New Roman" pitchFamily="18" charset="0"/>
            </a:endParaRPr>
          </a:p>
          <a:p>
            <a:pPr lvl="1">
              <a:buNone/>
            </a:pPr>
            <a:endParaRPr lang="tr-TR" sz="1800" dirty="0" smtClean="0"/>
          </a:p>
          <a:p>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33</a:t>
            </a:fld>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916832"/>
            <a:ext cx="8229600" cy="1069848"/>
          </a:xfrm>
        </p:spPr>
        <p:txBody>
          <a:bodyPr>
            <a:normAutofit fontScale="90000"/>
          </a:bodyPr>
          <a:lstStyle/>
          <a:p>
            <a:pPr algn="ctr"/>
            <a:r>
              <a:rPr lang="tr-TR" dirty="0" smtClean="0"/>
              <a:t>İYİLEŞTİRME </a:t>
            </a:r>
            <a:br>
              <a:rPr lang="tr-TR" dirty="0" smtClean="0"/>
            </a:br>
            <a:r>
              <a:rPr lang="tr-TR" dirty="0" smtClean="0"/>
              <a:t>ÇALIŞMALARI ve SONUÇLARI</a:t>
            </a:r>
            <a:endParaRPr lang="tr-TR" dirty="0"/>
          </a:p>
        </p:txBody>
      </p:sp>
      <p:sp>
        <p:nvSpPr>
          <p:cNvPr id="3" name="Slayt Numarası Yer Tutucusu 2"/>
          <p:cNvSpPr>
            <a:spLocks noGrp="1"/>
          </p:cNvSpPr>
          <p:nvPr>
            <p:ph type="sldNum" sz="quarter" idx="12"/>
          </p:nvPr>
        </p:nvSpPr>
        <p:spPr/>
        <p:txBody>
          <a:bodyPr/>
          <a:lstStyle/>
          <a:p>
            <a:fld id="{B1DEFA8C-F947-479F-BE07-76B6B3F80BF1}" type="slidenum">
              <a:rPr lang="tr-TR" smtClean="0"/>
              <a:pPr/>
              <a:t>34</a:t>
            </a:fld>
            <a:endParaRPr lang="tr-TR"/>
          </a:p>
        </p:txBody>
      </p:sp>
      <p:pic>
        <p:nvPicPr>
          <p:cNvPr id="3074" name="Picture 2" descr="C:\Users\GENCAY\Desktop\tumblr_mj05k5nqHD1qgwefso2_25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60361" y="3789040"/>
            <a:ext cx="3423279" cy="1914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7523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34008"/>
            <a:ext cx="8229600" cy="1066800"/>
          </a:xfrm>
        </p:spPr>
        <p:txBody>
          <a:bodyPr/>
          <a:lstStyle/>
          <a:p>
            <a:r>
              <a:rPr lang="tr-TR" dirty="0" smtClean="0">
                <a:latin typeface="Times New Roman" pitchFamily="18" charset="0"/>
                <a:cs typeface="Times New Roman" pitchFamily="18" charset="0"/>
              </a:rPr>
              <a:t>3.6 İyileştirme Çalışmaları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57200" y="2731200"/>
            <a:ext cx="8229600" cy="1395600"/>
          </a:xfrm>
        </p:spPr>
        <p:txBody>
          <a:bodyPr anchor="ctr"/>
          <a:lstStyle/>
          <a:p>
            <a:pPr>
              <a:buFont typeface="Wingdings" pitchFamily="2" charset="2"/>
              <a:buChar char="Ø"/>
            </a:pPr>
            <a:r>
              <a:rPr lang="tr-TR" sz="2400" dirty="0" smtClean="0">
                <a:latin typeface="Times New Roman" pitchFamily="18" charset="0"/>
                <a:cs typeface="Times New Roman" pitchFamily="18" charset="0"/>
              </a:rPr>
              <a:t>Düğme makinesinde çıkan hataların türlerinin belirlenmesi,</a:t>
            </a:r>
          </a:p>
          <a:p>
            <a:pPr>
              <a:buFont typeface="Wingdings" pitchFamily="2" charset="2"/>
              <a:buChar char="Ø"/>
            </a:pPr>
            <a:r>
              <a:rPr lang="tr-TR" sz="2400" dirty="0" smtClean="0">
                <a:latin typeface="Times New Roman" pitchFamily="18" charset="0"/>
                <a:cs typeface="Times New Roman" pitchFamily="18" charset="0"/>
              </a:rPr>
              <a:t>Oluşturulan ekip ile bu hataların kök nedenine inilerek yapılacak çalışmalara karar verilmesi.</a:t>
            </a:r>
            <a:endParaRPr lang="tr-TR" sz="2000" dirty="0" smtClean="0"/>
          </a:p>
          <a:p>
            <a:pPr>
              <a:buNone/>
            </a:pPr>
            <a:endParaRPr lang="tr-TR" sz="2000"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35</a:t>
            </a:fld>
            <a:endParaRPr lang="tr-TR"/>
          </a:p>
        </p:txBody>
      </p:sp>
      <p:pic>
        <p:nvPicPr>
          <p:cNvPr id="2050" name="Picture 2" descr="C:\Users\GENCAY\Desktop\png\indir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581128"/>
            <a:ext cx="3057525" cy="1495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620688"/>
            <a:ext cx="9286940" cy="1066800"/>
          </a:xfrm>
        </p:spPr>
        <p:txBody>
          <a:bodyPr>
            <a:normAutofit/>
          </a:bodyPr>
          <a:lstStyle/>
          <a:p>
            <a:r>
              <a:rPr lang="tr-TR" sz="3800" dirty="0" smtClean="0">
                <a:latin typeface="Times New Roman" pitchFamily="18" charset="0"/>
                <a:cs typeface="Times New Roman" pitchFamily="18" charset="0"/>
              </a:rPr>
              <a:t>3.6.1 Düğme Makinesinde Çıkan Hatalar</a:t>
            </a:r>
            <a:endParaRPr lang="tr-TR" sz="3800" dirty="0">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36</a:t>
            </a:fld>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036" y="4102100"/>
            <a:ext cx="4584700" cy="27559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2"/>
          <p:cNvPicPr>
            <a:picLocks noGrp="1" noChangeAspect="1" noChangeArrowheads="1"/>
          </p:cNvPicPr>
          <p:nvPr>
            <p:ph idx="1"/>
          </p:nvPr>
        </p:nvPicPr>
        <p:blipFill>
          <a:blip r:embed="rId3"/>
          <a:stretch>
            <a:fillRect/>
          </a:stretch>
        </p:blipFill>
        <p:spPr bwMode="auto">
          <a:xfrm>
            <a:off x="179512" y="1844824"/>
            <a:ext cx="4680520" cy="3120347"/>
          </a:xfrm>
          <a:prstGeom prst="rect">
            <a:avLst/>
          </a:prstGeom>
          <a:noFill/>
          <a:ln w="9525">
            <a:noFill/>
            <a:miter lim="800000"/>
            <a:headEnd/>
            <a:tailEnd/>
          </a:ln>
          <a:effectLst/>
        </p:spPr>
      </p:pic>
      <p:sp>
        <p:nvSpPr>
          <p:cNvPr id="3" name="Oval 2"/>
          <p:cNvSpPr/>
          <p:nvPr/>
        </p:nvSpPr>
        <p:spPr>
          <a:xfrm>
            <a:off x="827584" y="3212976"/>
            <a:ext cx="1584176" cy="18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34008"/>
            <a:ext cx="8229600" cy="1066800"/>
          </a:xfrm>
        </p:spPr>
        <p:txBody>
          <a:bodyPr/>
          <a:lstStyle/>
          <a:p>
            <a:r>
              <a:rPr lang="tr-TR" dirty="0" smtClean="0">
                <a:latin typeface="Times New Roman" pitchFamily="18" charset="0"/>
                <a:cs typeface="Times New Roman" pitchFamily="18" charset="0"/>
              </a:rPr>
              <a:t>3.6.2 Neden-Sonuç Diyagramı</a:t>
            </a:r>
            <a:endParaRPr lang="tr-TR" dirty="0">
              <a:latin typeface="Times New Roman" pitchFamily="18" charset="0"/>
              <a:cs typeface="Times New Roman" pitchFamily="18" charset="0"/>
            </a:endParaRPr>
          </a:p>
        </p:txBody>
      </p:sp>
      <p:pic>
        <p:nvPicPr>
          <p:cNvPr id="4" name="Picture 3" descr="C:\Users\Acer\Desktop\Adsız.png"/>
          <p:cNvPicPr>
            <a:picLocks noGrp="1" noChangeAspect="1" noChangeArrowheads="1"/>
          </p:cNvPicPr>
          <p:nvPr>
            <p:ph idx="1"/>
          </p:nvPr>
        </p:nvPicPr>
        <p:blipFill>
          <a:blip r:embed="rId2"/>
          <a:stretch>
            <a:fillRect/>
          </a:stretch>
        </p:blipFill>
        <p:spPr bwMode="auto">
          <a:xfrm>
            <a:off x="457200" y="2060849"/>
            <a:ext cx="8229600" cy="4011358"/>
          </a:xfrm>
          <a:prstGeom prst="rect">
            <a:avLst/>
          </a:prstGeom>
          <a:noFill/>
          <a:ln w="9525">
            <a:noFill/>
            <a:miter lim="800000"/>
            <a:headEnd/>
            <a:tailEnd/>
          </a:ln>
        </p:spPr>
      </p:pic>
      <p:sp>
        <p:nvSpPr>
          <p:cNvPr id="5" name="Slayt Numarası Yer Tutucusu 4"/>
          <p:cNvSpPr>
            <a:spLocks noGrp="1"/>
          </p:cNvSpPr>
          <p:nvPr>
            <p:ph type="sldNum" sz="quarter" idx="12"/>
          </p:nvPr>
        </p:nvSpPr>
        <p:spPr/>
        <p:txBody>
          <a:bodyPr/>
          <a:lstStyle/>
          <a:p>
            <a:fld id="{B1DEFA8C-F947-479F-BE07-76B6B3F80BF1}" type="slidenum">
              <a:rPr lang="tr-TR" smtClean="0"/>
              <a:pPr/>
              <a:t>37</a:t>
            </a:fld>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34008"/>
            <a:ext cx="8229600" cy="1066800"/>
          </a:xfrm>
        </p:spPr>
        <p:txBody>
          <a:bodyPr/>
          <a:lstStyle/>
          <a:p>
            <a:r>
              <a:rPr lang="tr-TR" dirty="0" smtClean="0">
                <a:latin typeface="Times New Roman" pitchFamily="18" charset="0"/>
                <a:cs typeface="Times New Roman" pitchFamily="18" charset="0"/>
              </a:rPr>
              <a:t>3.6.3 “5 Niçin Analizi” </a:t>
            </a:r>
            <a:endParaRPr lang="tr-TR" dirty="0">
              <a:latin typeface="Times New Roman" pitchFamily="18" charset="0"/>
              <a:cs typeface="Times New Roman" pitchFamily="18" charset="0"/>
            </a:endParaRPr>
          </a:p>
        </p:txBody>
      </p:sp>
      <p:pic>
        <p:nvPicPr>
          <p:cNvPr id="4" name="3 İçerik Yer Tutucusu"/>
          <p:cNvPicPr>
            <a:picLocks noGrp="1" noChangeAspect="1" noChangeArrowheads="1"/>
          </p:cNvPicPr>
          <p:nvPr>
            <p:ph idx="1"/>
          </p:nvPr>
        </p:nvPicPr>
        <p:blipFill>
          <a:blip r:embed="rId2"/>
          <a:stretch>
            <a:fillRect/>
          </a:stretch>
        </p:blipFill>
        <p:spPr bwMode="auto">
          <a:xfrm>
            <a:off x="647564" y="1627440"/>
            <a:ext cx="7848872" cy="4969912"/>
          </a:xfrm>
          <a:prstGeom prst="rect">
            <a:avLst/>
          </a:prstGeom>
          <a:noFill/>
          <a:ln w="9525">
            <a:noFill/>
            <a:miter lim="800000"/>
            <a:headEnd/>
            <a:tailEnd/>
          </a:ln>
        </p:spPr>
      </p:pic>
      <p:sp>
        <p:nvSpPr>
          <p:cNvPr id="5" name="Slayt Numarası Yer Tutucusu 4"/>
          <p:cNvSpPr>
            <a:spLocks noGrp="1"/>
          </p:cNvSpPr>
          <p:nvPr>
            <p:ph type="sldNum" sz="quarter" idx="12"/>
          </p:nvPr>
        </p:nvSpPr>
        <p:spPr/>
        <p:txBody>
          <a:bodyPr/>
          <a:lstStyle/>
          <a:p>
            <a:fld id="{B1DEFA8C-F947-479F-BE07-76B6B3F80BF1}" type="slidenum">
              <a:rPr lang="tr-TR" smtClean="0"/>
              <a:pPr/>
              <a:t>38</a:t>
            </a:fld>
            <a:endParaRPr lang="tr-T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634008"/>
            <a:ext cx="8229600" cy="1066800"/>
          </a:xfrm>
        </p:spPr>
        <p:txBody>
          <a:bodyPr>
            <a:normAutofit/>
          </a:bodyPr>
          <a:lstStyle/>
          <a:p>
            <a:r>
              <a:rPr lang="tr-TR" dirty="0" smtClean="0">
                <a:latin typeface="Times New Roman" pitchFamily="18" charset="0"/>
                <a:cs typeface="Times New Roman" pitchFamily="18" charset="0"/>
              </a:rPr>
              <a:t>3.6.4 Yapılan Çalışmalar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395536" y="1844824"/>
            <a:ext cx="8229600" cy="4325112"/>
          </a:xfrm>
        </p:spPr>
        <p:txBody>
          <a:bodyPr>
            <a:normAutofit/>
          </a:bodyPr>
          <a:lstStyle/>
          <a:p>
            <a:r>
              <a:rPr lang="tr-TR" sz="2400" dirty="0" err="1" smtClean="0">
                <a:latin typeface="Times New Roman" pitchFamily="18" charset="0"/>
                <a:cs typeface="Times New Roman" pitchFamily="18" charset="0"/>
              </a:rPr>
              <a:t>Poka-Yoke</a:t>
            </a:r>
            <a:r>
              <a:rPr lang="tr-TR" sz="2400" dirty="0" smtClean="0">
                <a:latin typeface="Times New Roman" pitchFamily="18" charset="0"/>
                <a:cs typeface="Times New Roman" pitchFamily="18" charset="0"/>
              </a:rPr>
              <a:t> Çalışmaları</a:t>
            </a:r>
          </a:p>
          <a:p>
            <a:pPr lvl="1"/>
            <a:r>
              <a:rPr lang="tr-TR" sz="2200" dirty="0" smtClean="0">
                <a:latin typeface="Times New Roman" pitchFamily="18" charset="0"/>
                <a:cs typeface="Times New Roman" pitchFamily="18" charset="0"/>
              </a:rPr>
              <a:t>Ek pim yapılması</a:t>
            </a:r>
          </a:p>
          <a:p>
            <a:pPr lvl="1"/>
            <a:r>
              <a:rPr lang="tr-TR" sz="2200" dirty="0" smtClean="0">
                <a:latin typeface="Times New Roman" pitchFamily="18" charset="0"/>
                <a:cs typeface="Times New Roman" pitchFamily="18" charset="0"/>
              </a:rPr>
              <a:t>Pozisyonlama tırnakları</a:t>
            </a:r>
          </a:p>
          <a:p>
            <a:pPr lvl="1"/>
            <a:r>
              <a:rPr lang="tr-TR" sz="2200" dirty="0" smtClean="0">
                <a:latin typeface="Times New Roman" pitchFamily="18" charset="0"/>
                <a:cs typeface="Times New Roman" pitchFamily="18" charset="0"/>
              </a:rPr>
              <a:t>Ek plaka montajı</a:t>
            </a:r>
          </a:p>
          <a:p>
            <a:pPr lvl="1"/>
            <a:r>
              <a:rPr lang="tr-TR" sz="2200" dirty="0" smtClean="0">
                <a:latin typeface="Times New Roman" pitchFamily="18" charset="0"/>
                <a:cs typeface="Times New Roman" pitchFamily="18" charset="0"/>
              </a:rPr>
              <a:t>Sünger yenilenmesi</a:t>
            </a:r>
          </a:p>
          <a:p>
            <a:pPr lvl="1"/>
            <a:r>
              <a:rPr lang="tr-TR" sz="2200" dirty="0" err="1" smtClean="0">
                <a:latin typeface="Times New Roman" pitchFamily="18" charset="0"/>
                <a:cs typeface="Times New Roman" pitchFamily="18" charset="0"/>
              </a:rPr>
              <a:t>Tota</a:t>
            </a:r>
            <a:r>
              <a:rPr lang="tr-TR" sz="2200" dirty="0" smtClean="0">
                <a:latin typeface="Times New Roman" pitchFamily="18" charset="0"/>
                <a:cs typeface="Times New Roman" pitchFamily="18" charset="0"/>
              </a:rPr>
              <a:t> hazırlanması</a:t>
            </a:r>
          </a:p>
          <a:p>
            <a:r>
              <a:rPr lang="tr-TR" sz="2400" dirty="0" smtClean="0">
                <a:latin typeface="Times New Roman" pitchFamily="18" charset="0"/>
                <a:cs typeface="Times New Roman" pitchFamily="18" charset="0"/>
              </a:rPr>
              <a:t>Bakım Çalışmaları</a:t>
            </a:r>
          </a:p>
          <a:p>
            <a:pPr lvl="1"/>
            <a:r>
              <a:rPr lang="tr-TR" sz="2200" dirty="0" smtClean="0">
                <a:latin typeface="Times New Roman" pitchFamily="18" charset="0"/>
                <a:cs typeface="Times New Roman" pitchFamily="18" charset="0"/>
              </a:rPr>
              <a:t>Operatöre eğitim verilmesi</a:t>
            </a:r>
          </a:p>
          <a:p>
            <a:pPr lvl="1"/>
            <a:r>
              <a:rPr lang="tr-TR" sz="2200" dirty="0" smtClean="0">
                <a:latin typeface="Times New Roman" pitchFamily="18" charset="0"/>
                <a:cs typeface="Times New Roman" pitchFamily="18" charset="0"/>
              </a:rPr>
              <a:t>Temizlik standartları (talimatları)/otonom bakım planının oluşturulması</a:t>
            </a:r>
          </a:p>
          <a:p>
            <a:pPr lvl="1"/>
            <a:r>
              <a:rPr lang="tr-TR" sz="2200" dirty="0" smtClean="0">
                <a:latin typeface="Times New Roman" pitchFamily="18" charset="0"/>
                <a:cs typeface="Times New Roman" pitchFamily="18" charset="0"/>
              </a:rPr>
              <a:t>Periyodik bakım planının oluşturulması</a:t>
            </a:r>
          </a:p>
        </p:txBody>
      </p:sp>
      <p:sp>
        <p:nvSpPr>
          <p:cNvPr id="5" name="Slayt Numarası Yer Tutucusu 4"/>
          <p:cNvSpPr>
            <a:spLocks noGrp="1"/>
          </p:cNvSpPr>
          <p:nvPr>
            <p:ph type="sldNum" sz="quarter" idx="12"/>
          </p:nvPr>
        </p:nvSpPr>
        <p:spPr/>
        <p:txBody>
          <a:bodyPr/>
          <a:lstStyle/>
          <a:p>
            <a:fld id="{B1DEFA8C-F947-479F-BE07-76B6B3F80BF1}" type="slidenum">
              <a:rPr lang="tr-TR" smtClean="0"/>
              <a:pPr/>
              <a:t>39</a:t>
            </a:fld>
            <a:endParaRPr 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0043" y="634008"/>
            <a:ext cx="8229600" cy="1066800"/>
          </a:xfrm>
        </p:spPr>
        <p:txBody>
          <a:bodyPr/>
          <a:lstStyle/>
          <a:p>
            <a:r>
              <a:rPr lang="tr-TR" dirty="0" smtClean="0">
                <a:latin typeface="Times New Roman" pitchFamily="18" charset="0"/>
                <a:cs typeface="Times New Roman" pitchFamily="18" charset="0"/>
              </a:rPr>
              <a:t>3.6.4.1 Ek Pim</a:t>
            </a:r>
            <a:endParaRPr lang="tr-TR" dirty="0">
              <a:latin typeface="Times New Roman" pitchFamily="18" charset="0"/>
              <a:cs typeface="Times New Roman" pitchFamily="18" charset="0"/>
            </a:endParaRPr>
          </a:p>
        </p:txBody>
      </p:sp>
      <p:pic>
        <p:nvPicPr>
          <p:cNvPr id="4" name="Picture 2"/>
          <p:cNvPicPr>
            <a:picLocks noGrp="1" noChangeAspect="1" noChangeArrowheads="1"/>
          </p:cNvPicPr>
          <p:nvPr>
            <p:ph idx="1"/>
          </p:nvPr>
        </p:nvPicPr>
        <p:blipFill>
          <a:blip r:embed="rId2"/>
          <a:srcRect/>
          <a:stretch>
            <a:fillRect/>
          </a:stretch>
        </p:blipFill>
        <p:spPr bwMode="auto">
          <a:xfrm>
            <a:off x="1315142" y="1643050"/>
            <a:ext cx="2248746" cy="3025072"/>
          </a:xfrm>
          <a:prstGeom prst="rect">
            <a:avLst/>
          </a:prstGeom>
          <a:noFill/>
          <a:ln w="9525">
            <a:noFill/>
            <a:miter lim="800000"/>
            <a:headEnd/>
            <a:tailEnd/>
          </a:ln>
        </p:spPr>
      </p:pic>
      <p:pic>
        <p:nvPicPr>
          <p:cNvPr id="5" name="7 İçerik Yer Tutucusu" descr="asd son.jpg"/>
          <p:cNvPicPr>
            <a:picLocks noChangeAspect="1"/>
          </p:cNvPicPr>
          <p:nvPr/>
        </p:nvPicPr>
        <p:blipFill>
          <a:blip r:embed="rId3"/>
          <a:srcRect/>
          <a:stretch>
            <a:fillRect/>
          </a:stretch>
        </p:blipFill>
        <p:spPr>
          <a:xfrm>
            <a:off x="4989122" y="1628800"/>
            <a:ext cx="2319182" cy="3010086"/>
          </a:xfrm>
          <a:prstGeom prst="rect">
            <a:avLst/>
          </a:prstGeom>
        </p:spPr>
      </p:pic>
      <p:sp>
        <p:nvSpPr>
          <p:cNvPr id="6" name="5 Dikdörtgen"/>
          <p:cNvSpPr/>
          <p:nvPr/>
        </p:nvSpPr>
        <p:spPr>
          <a:xfrm>
            <a:off x="642910" y="4929198"/>
            <a:ext cx="7643866" cy="1200329"/>
          </a:xfrm>
          <a:prstGeom prst="rect">
            <a:avLst/>
          </a:prstGeom>
        </p:spPr>
        <p:txBody>
          <a:bodyPr wrap="square">
            <a:spAutoFit/>
          </a:bodyPr>
          <a:lstStyle/>
          <a:p>
            <a:r>
              <a:rPr lang="tr-TR" dirty="0" smtClean="0"/>
              <a:t>Problem: Model bazlı istenilen bolluğun sağlanamaması ve dikiş hatasına yol açması</a:t>
            </a:r>
          </a:p>
          <a:p>
            <a:endParaRPr lang="tr-TR" dirty="0"/>
          </a:p>
          <a:p>
            <a:r>
              <a:rPr lang="tr-TR" dirty="0" smtClean="0"/>
              <a:t>Faaliyet: Ek pim yapılması</a:t>
            </a:r>
            <a:endParaRPr lang="tr-TR" dirty="0"/>
          </a:p>
        </p:txBody>
      </p:sp>
      <p:sp>
        <p:nvSpPr>
          <p:cNvPr id="7" name="Slayt Numarası Yer Tutucusu 6"/>
          <p:cNvSpPr>
            <a:spLocks noGrp="1"/>
          </p:cNvSpPr>
          <p:nvPr>
            <p:ph type="sldNum" sz="quarter" idx="12"/>
          </p:nvPr>
        </p:nvSpPr>
        <p:spPr/>
        <p:txBody>
          <a:bodyPr/>
          <a:lstStyle/>
          <a:p>
            <a:fld id="{B1DEFA8C-F947-479F-BE07-76B6B3F80BF1}" type="slidenum">
              <a:rPr lang="tr-TR" smtClean="0"/>
              <a:pPr/>
              <a:t>40</a:t>
            </a:fld>
            <a:endParaRPr lang="tr-T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404664"/>
            <a:ext cx="8229600" cy="1066800"/>
          </a:xfrm>
        </p:spPr>
        <p:txBody>
          <a:bodyPr/>
          <a:lstStyle/>
          <a:p>
            <a:r>
              <a:rPr lang="tr-TR" dirty="0" smtClean="0">
                <a:latin typeface="Times New Roman" pitchFamily="18" charset="0"/>
                <a:cs typeface="Times New Roman" pitchFamily="18" charset="0"/>
              </a:rPr>
              <a:t>3.6.4.2 </a:t>
            </a:r>
            <a:r>
              <a:rPr lang="tr-TR" dirty="0">
                <a:latin typeface="Times New Roman" pitchFamily="18" charset="0"/>
                <a:cs typeface="Times New Roman" pitchFamily="18" charset="0"/>
              </a:rPr>
              <a:t>Pozisyonlama </a:t>
            </a:r>
            <a:r>
              <a:rPr lang="tr-TR" dirty="0" smtClean="0">
                <a:latin typeface="Times New Roman" pitchFamily="18" charset="0"/>
                <a:cs typeface="Times New Roman" pitchFamily="18" charset="0"/>
              </a:rPr>
              <a:t>Tırnakları</a:t>
            </a:r>
            <a:endParaRPr lang="tr-TR" dirty="0">
              <a:latin typeface="Times New Roman" pitchFamily="18" charset="0"/>
              <a:cs typeface="Times New Roman" pitchFamily="18" charset="0"/>
            </a:endParaRPr>
          </a:p>
        </p:txBody>
      </p:sp>
      <p:pic>
        <p:nvPicPr>
          <p:cNvPr id="4" name="7 İçerik Yer Tutucusu" descr="asd son.jpg"/>
          <p:cNvPicPr>
            <a:picLocks noGrp="1" noChangeAspect="1"/>
          </p:cNvPicPr>
          <p:nvPr>
            <p:ph idx="1"/>
          </p:nvPr>
        </p:nvPicPr>
        <p:blipFill>
          <a:blip r:embed="rId2"/>
          <a:srcRect/>
          <a:stretch>
            <a:fillRect/>
          </a:stretch>
        </p:blipFill>
        <p:spPr bwMode="auto">
          <a:xfrm>
            <a:off x="1115616" y="1500174"/>
            <a:ext cx="2876550" cy="3143272"/>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a:xfrm>
            <a:off x="4929190" y="1500174"/>
            <a:ext cx="2790825" cy="3171822"/>
          </a:xfrm>
          <a:prstGeom prst="rect">
            <a:avLst/>
          </a:prstGeom>
        </p:spPr>
      </p:pic>
      <p:sp>
        <p:nvSpPr>
          <p:cNvPr id="6" name="5 Dikdörtgen"/>
          <p:cNvSpPr/>
          <p:nvPr/>
        </p:nvSpPr>
        <p:spPr>
          <a:xfrm>
            <a:off x="468458" y="4869160"/>
            <a:ext cx="7929618" cy="1200329"/>
          </a:xfrm>
          <a:prstGeom prst="rect">
            <a:avLst/>
          </a:prstGeom>
        </p:spPr>
        <p:txBody>
          <a:bodyPr wrap="square">
            <a:spAutoFit/>
          </a:bodyPr>
          <a:lstStyle/>
          <a:p>
            <a:r>
              <a:rPr lang="tr-TR" dirty="0" smtClean="0"/>
              <a:t>Problem: Düğmelerin belirlenen noktalara dikilememesi ve dikiş hatasının ortaya çıkması </a:t>
            </a:r>
          </a:p>
          <a:p>
            <a:endParaRPr lang="tr-TR" dirty="0">
              <a:cs typeface="Times New Roman" pitchFamily="18" charset="0"/>
            </a:endParaRPr>
          </a:p>
          <a:p>
            <a:r>
              <a:rPr lang="tr-TR" dirty="0" smtClean="0">
                <a:cs typeface="Times New Roman" pitchFamily="18" charset="0"/>
              </a:rPr>
              <a:t>Faaliyet: Pozisyonlama tırnakları yapılması</a:t>
            </a:r>
            <a:endParaRPr lang="tr-TR" dirty="0">
              <a:cs typeface="Times New Roman" pitchFamily="18" charset="0"/>
            </a:endParaRPr>
          </a:p>
        </p:txBody>
      </p:sp>
      <p:sp>
        <p:nvSpPr>
          <p:cNvPr id="7" name="Slayt Numarası Yer Tutucusu 6"/>
          <p:cNvSpPr>
            <a:spLocks noGrp="1"/>
          </p:cNvSpPr>
          <p:nvPr>
            <p:ph type="sldNum" sz="quarter" idx="12"/>
          </p:nvPr>
        </p:nvSpPr>
        <p:spPr>
          <a:xfrm>
            <a:off x="8174736" y="2272"/>
            <a:ext cx="762000" cy="365760"/>
          </a:xfrm>
        </p:spPr>
        <p:txBody>
          <a:bodyPr/>
          <a:lstStyle/>
          <a:p>
            <a:fld id="{B1DEFA8C-F947-479F-BE07-76B6B3F80BF1}" type="slidenum">
              <a:rPr lang="tr-TR" smtClean="0"/>
              <a:pPr/>
              <a:t>41</a:t>
            </a:fld>
            <a:endParaRPr lang="tr-T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428604"/>
            <a:ext cx="8229600" cy="1066800"/>
          </a:xfrm>
        </p:spPr>
        <p:txBody>
          <a:bodyPr/>
          <a:lstStyle/>
          <a:p>
            <a:r>
              <a:rPr lang="tr-TR" dirty="0" smtClean="0">
                <a:latin typeface="Times New Roman" pitchFamily="18" charset="0"/>
                <a:cs typeface="Times New Roman" pitchFamily="18" charset="0"/>
              </a:rPr>
              <a:t>3.6.4.3 </a:t>
            </a:r>
            <a:r>
              <a:rPr lang="tr-TR" dirty="0">
                <a:latin typeface="Times New Roman" pitchFamily="18" charset="0"/>
                <a:cs typeface="Times New Roman" pitchFamily="18" charset="0"/>
              </a:rPr>
              <a:t>Ek </a:t>
            </a:r>
            <a:r>
              <a:rPr lang="tr-TR" dirty="0" smtClean="0">
                <a:latin typeface="Times New Roman" pitchFamily="18" charset="0"/>
                <a:cs typeface="Times New Roman" pitchFamily="18" charset="0"/>
              </a:rPr>
              <a:t>Plaka Montajı</a:t>
            </a:r>
            <a:endParaRPr lang="tr-TR" dirty="0">
              <a:latin typeface="Times New Roman" pitchFamily="18" charset="0"/>
              <a:cs typeface="Times New Roman" pitchFamily="18" charset="0"/>
            </a:endParaRPr>
          </a:p>
        </p:txBody>
      </p:sp>
      <p:pic>
        <p:nvPicPr>
          <p:cNvPr id="4" name="Picture 1"/>
          <p:cNvPicPr>
            <a:picLocks noGrp="1" noChangeAspect="1" noChangeArrowheads="1"/>
          </p:cNvPicPr>
          <p:nvPr>
            <p:ph idx="1"/>
          </p:nvPr>
        </p:nvPicPr>
        <p:blipFill>
          <a:blip r:embed="rId2"/>
          <a:srcRect/>
          <a:stretch>
            <a:fillRect/>
          </a:stretch>
        </p:blipFill>
        <p:spPr>
          <a:xfrm>
            <a:off x="1030238" y="1571612"/>
            <a:ext cx="2893690" cy="3297548"/>
          </a:xfrm>
        </p:spPr>
      </p:pic>
      <p:pic>
        <p:nvPicPr>
          <p:cNvPr id="5" name="7 Resim" descr="son.jpg"/>
          <p:cNvPicPr>
            <a:picLocks noChangeAspect="1"/>
          </p:cNvPicPr>
          <p:nvPr/>
        </p:nvPicPr>
        <p:blipFill>
          <a:blip r:embed="rId3"/>
          <a:srcRect/>
          <a:stretch>
            <a:fillRect/>
          </a:stretch>
        </p:blipFill>
        <p:spPr bwMode="auto">
          <a:xfrm>
            <a:off x="4838277" y="1577089"/>
            <a:ext cx="2902075" cy="3297548"/>
          </a:xfrm>
          <a:prstGeom prst="rect">
            <a:avLst/>
          </a:prstGeom>
          <a:noFill/>
          <a:ln w="9525">
            <a:noFill/>
            <a:miter lim="800000"/>
            <a:headEnd/>
            <a:tailEnd/>
          </a:ln>
        </p:spPr>
      </p:pic>
      <p:sp>
        <p:nvSpPr>
          <p:cNvPr id="6" name="5 Dikdörtgen"/>
          <p:cNvSpPr/>
          <p:nvPr/>
        </p:nvSpPr>
        <p:spPr>
          <a:xfrm>
            <a:off x="500034" y="5357826"/>
            <a:ext cx="7143800" cy="1200329"/>
          </a:xfrm>
          <a:prstGeom prst="rect">
            <a:avLst/>
          </a:prstGeom>
        </p:spPr>
        <p:txBody>
          <a:bodyPr wrap="square">
            <a:spAutoFit/>
          </a:bodyPr>
          <a:lstStyle/>
          <a:p>
            <a:r>
              <a:rPr lang="tr-TR" dirty="0" smtClean="0">
                <a:latin typeface="Times New Roman" pitchFamily="18" charset="0"/>
                <a:cs typeface="Times New Roman" pitchFamily="18" charset="0"/>
              </a:rPr>
              <a:t>Problem: İş yerleştirmek için yeterli alan olmaması ve iş kaymasından dolayı dikiş hatasının ortaya çıkması</a:t>
            </a:r>
          </a:p>
          <a:p>
            <a:endParaRPr lang="tr-TR" dirty="0">
              <a:latin typeface="Times New Roman" pitchFamily="18" charset="0"/>
              <a:cs typeface="Times New Roman" pitchFamily="18" charset="0"/>
            </a:endParaRPr>
          </a:p>
          <a:p>
            <a:r>
              <a:rPr lang="tr-TR" dirty="0" smtClean="0">
                <a:latin typeface="Times New Roman" pitchFamily="18" charset="0"/>
                <a:cs typeface="Times New Roman" pitchFamily="18" charset="0"/>
              </a:rPr>
              <a:t>Faaliyet: Ek plaka montajı yapılarak alan genişletilmesi</a:t>
            </a:r>
            <a:endParaRPr lang="tr-TR" dirty="0">
              <a:latin typeface="Perpetua" pitchFamily="18" charset="0"/>
            </a:endParaRPr>
          </a:p>
        </p:txBody>
      </p:sp>
      <p:sp>
        <p:nvSpPr>
          <p:cNvPr id="7" name="Slayt Numarası Yer Tutucusu 6"/>
          <p:cNvSpPr>
            <a:spLocks noGrp="1"/>
          </p:cNvSpPr>
          <p:nvPr>
            <p:ph type="sldNum" sz="quarter" idx="12"/>
          </p:nvPr>
        </p:nvSpPr>
        <p:spPr/>
        <p:txBody>
          <a:bodyPr/>
          <a:lstStyle/>
          <a:p>
            <a:fld id="{B1DEFA8C-F947-479F-BE07-76B6B3F80BF1}" type="slidenum">
              <a:rPr lang="tr-TR" smtClean="0"/>
              <a:pPr/>
              <a:t>42</a:t>
            </a:fld>
            <a:endParaRPr 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Başlık"/>
          <p:cNvSpPr>
            <a:spLocks noGrp="1"/>
          </p:cNvSpPr>
          <p:nvPr>
            <p:ph type="title"/>
          </p:nvPr>
        </p:nvSpPr>
        <p:spPr>
          <a:xfrm>
            <a:off x="500034" y="428604"/>
            <a:ext cx="8229600" cy="1066800"/>
          </a:xfrm>
        </p:spPr>
        <p:txBody>
          <a:bodyPr/>
          <a:lstStyle/>
          <a:p>
            <a:r>
              <a:rPr lang="tr-TR" dirty="0" smtClean="0">
                <a:latin typeface="Times New Roman" pitchFamily="18" charset="0"/>
                <a:cs typeface="Times New Roman" pitchFamily="18" charset="0"/>
              </a:rPr>
              <a:t>3.6.4.4 </a:t>
            </a:r>
            <a:r>
              <a:rPr lang="tr-TR" dirty="0">
                <a:latin typeface="Times New Roman" pitchFamily="18" charset="0"/>
                <a:cs typeface="Times New Roman" pitchFamily="18" charset="0"/>
              </a:rPr>
              <a:t>Sünger </a:t>
            </a:r>
            <a:r>
              <a:rPr lang="tr-TR" dirty="0" smtClean="0">
                <a:latin typeface="Times New Roman" pitchFamily="18" charset="0"/>
                <a:cs typeface="Times New Roman" pitchFamily="18" charset="0"/>
              </a:rPr>
              <a:t>Yenilenmesi </a:t>
            </a:r>
          </a:p>
        </p:txBody>
      </p:sp>
      <p:pic>
        <p:nvPicPr>
          <p:cNvPr id="38914" name="Picture 2" descr="C:\Users\Acer\Desktop\IMAG1878 son.jpg"/>
          <p:cNvPicPr>
            <a:picLocks noChangeAspect="1" noChangeArrowheads="1"/>
          </p:cNvPicPr>
          <p:nvPr/>
        </p:nvPicPr>
        <p:blipFill>
          <a:blip r:embed="rId2" cstate="print"/>
          <a:srcRect/>
          <a:stretch>
            <a:fillRect/>
          </a:stretch>
        </p:blipFill>
        <p:spPr bwMode="auto">
          <a:xfrm>
            <a:off x="4572000" y="3714750"/>
            <a:ext cx="4071938" cy="2301875"/>
          </a:xfrm>
          <a:prstGeom prst="rect">
            <a:avLst/>
          </a:prstGeom>
          <a:noFill/>
          <a:ln w="9525">
            <a:noFill/>
            <a:miter lim="800000"/>
            <a:headEnd/>
            <a:tailEnd/>
          </a:ln>
        </p:spPr>
      </p:pic>
      <p:pic>
        <p:nvPicPr>
          <p:cNvPr id="38915" name="Picture 3" descr="C:\Users\Acer\Desktop\IMG-20150130-WA0008.jpg"/>
          <p:cNvPicPr>
            <a:picLocks noChangeAspect="1" noChangeArrowheads="1"/>
          </p:cNvPicPr>
          <p:nvPr/>
        </p:nvPicPr>
        <p:blipFill>
          <a:blip r:embed="rId3"/>
          <a:srcRect/>
          <a:stretch>
            <a:fillRect/>
          </a:stretch>
        </p:blipFill>
        <p:spPr bwMode="auto">
          <a:xfrm>
            <a:off x="500063" y="1428750"/>
            <a:ext cx="4071937" cy="2300288"/>
          </a:xfrm>
          <a:prstGeom prst="rect">
            <a:avLst/>
          </a:prstGeom>
          <a:noFill/>
          <a:ln w="9525">
            <a:noFill/>
            <a:miter lim="800000"/>
            <a:headEnd/>
            <a:tailEnd/>
          </a:ln>
        </p:spPr>
      </p:pic>
      <p:sp>
        <p:nvSpPr>
          <p:cNvPr id="38916" name="6 Metin kutusu"/>
          <p:cNvSpPr txBox="1">
            <a:spLocks noChangeArrowheads="1"/>
          </p:cNvSpPr>
          <p:nvPr/>
        </p:nvSpPr>
        <p:spPr bwMode="auto">
          <a:xfrm>
            <a:off x="4857750" y="1928813"/>
            <a:ext cx="4000500" cy="923330"/>
          </a:xfrm>
          <a:prstGeom prst="rect">
            <a:avLst/>
          </a:prstGeom>
          <a:noFill/>
          <a:ln w="9525">
            <a:noFill/>
            <a:miter lim="800000"/>
            <a:headEnd/>
            <a:tailEnd/>
          </a:ln>
        </p:spPr>
        <p:txBody>
          <a:bodyPr>
            <a:spAutoFit/>
          </a:bodyPr>
          <a:lstStyle/>
          <a:p>
            <a:r>
              <a:rPr lang="tr-TR" dirty="0" smtClean="0">
                <a:latin typeface="Times New Roman" pitchFamily="18" charset="0"/>
                <a:cs typeface="Times New Roman" pitchFamily="18" charset="0"/>
              </a:rPr>
              <a:t>Problem: Bekleyen işlerin konulduğu süngerin yıpranması ve işlerin kaymasıyla ortaya çıkan zaman kaybı</a:t>
            </a:r>
            <a:endParaRPr lang="tr-TR" dirty="0">
              <a:latin typeface="Times New Roman" pitchFamily="18" charset="0"/>
              <a:cs typeface="Times New Roman" pitchFamily="18" charset="0"/>
            </a:endParaRPr>
          </a:p>
        </p:txBody>
      </p:sp>
      <p:sp>
        <p:nvSpPr>
          <p:cNvPr id="38917" name="7 Metin kutusu"/>
          <p:cNvSpPr txBox="1">
            <a:spLocks noChangeArrowheads="1"/>
          </p:cNvSpPr>
          <p:nvPr/>
        </p:nvSpPr>
        <p:spPr bwMode="auto">
          <a:xfrm>
            <a:off x="571500" y="4714875"/>
            <a:ext cx="3857625" cy="369332"/>
          </a:xfrm>
          <a:prstGeom prst="rect">
            <a:avLst/>
          </a:prstGeom>
          <a:noFill/>
          <a:ln w="9525">
            <a:noFill/>
            <a:miter lim="800000"/>
            <a:headEnd/>
            <a:tailEnd/>
          </a:ln>
        </p:spPr>
        <p:txBody>
          <a:bodyPr>
            <a:spAutoFit/>
          </a:bodyPr>
          <a:lstStyle/>
          <a:p>
            <a:r>
              <a:rPr lang="tr-TR" dirty="0" smtClean="0">
                <a:latin typeface="Times New Roman" pitchFamily="18" charset="0"/>
                <a:cs typeface="Times New Roman" pitchFamily="18" charset="0"/>
              </a:rPr>
              <a:t>Faaliyet: Sünger yenilenmesi</a:t>
            </a:r>
            <a:endParaRPr lang="tr-TR" dirty="0">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B1DEFA8C-F947-479F-BE07-76B6B3F80BF1}" type="slidenum">
              <a:rPr lang="tr-TR" smtClean="0"/>
              <a:pPr/>
              <a:t>43</a:t>
            </a:fld>
            <a:endParaRPr lang="tr-TR"/>
          </a:p>
        </p:txBody>
      </p:sp>
      <p:sp>
        <p:nvSpPr>
          <p:cNvPr id="8" name="Oval 7"/>
          <p:cNvSpPr/>
          <p:nvPr/>
        </p:nvSpPr>
        <p:spPr>
          <a:xfrm>
            <a:off x="590064" y="2708920"/>
            <a:ext cx="1101615" cy="10058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Başlık"/>
          <p:cNvSpPr>
            <a:spLocks noGrp="1"/>
          </p:cNvSpPr>
          <p:nvPr>
            <p:ph type="title"/>
          </p:nvPr>
        </p:nvSpPr>
        <p:spPr>
          <a:xfrm>
            <a:off x="285720" y="214290"/>
            <a:ext cx="7772400" cy="1143000"/>
          </a:xfrm>
        </p:spPr>
        <p:txBody>
          <a:bodyPr/>
          <a:lstStyle/>
          <a:p>
            <a:r>
              <a:rPr lang="tr-TR" dirty="0" smtClean="0">
                <a:latin typeface="Times New Roman" pitchFamily="18" charset="0"/>
                <a:cs typeface="Times New Roman" pitchFamily="18" charset="0"/>
              </a:rPr>
              <a:t>3.6.4.5 </a:t>
            </a:r>
            <a:r>
              <a:rPr lang="tr-TR" dirty="0" err="1">
                <a:latin typeface="Times New Roman" pitchFamily="18" charset="0"/>
                <a:cs typeface="Times New Roman" pitchFamily="18" charset="0"/>
              </a:rPr>
              <a:t>Tota</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Hazırlanması</a:t>
            </a:r>
          </a:p>
        </p:txBody>
      </p:sp>
      <p:pic>
        <p:nvPicPr>
          <p:cNvPr id="43010" name="Picture 2"/>
          <p:cNvPicPr>
            <a:picLocks noChangeAspect="1" noChangeArrowheads="1"/>
          </p:cNvPicPr>
          <p:nvPr/>
        </p:nvPicPr>
        <p:blipFill>
          <a:blip r:embed="rId2"/>
          <a:srcRect/>
          <a:stretch>
            <a:fillRect/>
          </a:stretch>
        </p:blipFill>
        <p:spPr bwMode="auto">
          <a:xfrm>
            <a:off x="683568" y="1214438"/>
            <a:ext cx="4178300" cy="5548312"/>
          </a:xfrm>
          <a:prstGeom prst="rect">
            <a:avLst/>
          </a:prstGeom>
          <a:noFill/>
          <a:ln w="9525">
            <a:noFill/>
            <a:miter lim="800000"/>
            <a:headEnd/>
            <a:tailEnd/>
          </a:ln>
        </p:spPr>
      </p:pic>
      <p:sp>
        <p:nvSpPr>
          <p:cNvPr id="3" name="Slayt Numarası Yer Tutucusu 2"/>
          <p:cNvSpPr>
            <a:spLocks noGrp="1"/>
          </p:cNvSpPr>
          <p:nvPr>
            <p:ph type="sldNum" sz="quarter" idx="12"/>
          </p:nvPr>
        </p:nvSpPr>
        <p:spPr/>
        <p:txBody>
          <a:bodyPr/>
          <a:lstStyle/>
          <a:p>
            <a:fld id="{B1DEFA8C-F947-479F-BE07-76B6B3F80BF1}" type="slidenum">
              <a:rPr lang="tr-TR" smtClean="0"/>
              <a:pPr/>
              <a:t>44</a:t>
            </a:fld>
            <a:endParaRPr lang="tr-TR"/>
          </a:p>
        </p:txBody>
      </p:sp>
      <p:sp>
        <p:nvSpPr>
          <p:cNvPr id="2" name="Metin kutusu 1"/>
          <p:cNvSpPr txBox="1"/>
          <p:nvPr/>
        </p:nvSpPr>
        <p:spPr>
          <a:xfrm>
            <a:off x="5292080" y="2551837"/>
            <a:ext cx="3600400" cy="2031325"/>
          </a:xfrm>
          <a:prstGeom prst="rect">
            <a:avLst/>
          </a:prstGeom>
          <a:noFill/>
        </p:spPr>
        <p:txBody>
          <a:bodyPr wrap="square" rtlCol="0">
            <a:spAutoFit/>
          </a:bodyPr>
          <a:lstStyle/>
          <a:p>
            <a:r>
              <a:rPr lang="tr-TR" dirty="0" smtClean="0"/>
              <a:t>Dikiş problemlerinin önüne geçmek için yapılan bir diğer çalışma, hangi artikelde (kumaş kodunda) hangi makine programının ve düğme tipinin kullanılacağını belirten, ‘</a:t>
            </a:r>
            <a:r>
              <a:rPr lang="tr-TR" dirty="0" err="1" smtClean="0"/>
              <a:t>tota</a:t>
            </a:r>
            <a:r>
              <a:rPr lang="tr-TR" dirty="0" smtClean="0"/>
              <a:t>’ adı verilen bir çizelge hazırlanmasıdır.</a:t>
            </a:r>
            <a:endParaRPr lang="tr-T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Başlık"/>
          <p:cNvSpPr>
            <a:spLocks noGrp="1"/>
          </p:cNvSpPr>
          <p:nvPr>
            <p:ph type="title"/>
          </p:nvPr>
        </p:nvSpPr>
        <p:spPr>
          <a:xfrm>
            <a:off x="428596" y="620688"/>
            <a:ext cx="8229600" cy="1143000"/>
          </a:xfrm>
        </p:spPr>
        <p:txBody>
          <a:bodyPr/>
          <a:lstStyle/>
          <a:p>
            <a:r>
              <a:rPr lang="tr-TR" dirty="0" smtClean="0">
                <a:latin typeface="Times New Roman" pitchFamily="18" charset="0"/>
                <a:cs typeface="Times New Roman" pitchFamily="18" charset="0"/>
              </a:rPr>
              <a:t>3.6.5 Operatöre Eğitim Verilmesi</a:t>
            </a:r>
          </a:p>
        </p:txBody>
      </p:sp>
      <p:pic>
        <p:nvPicPr>
          <p:cNvPr id="39938" name="3 İçerik Yer Tutucusu"/>
          <p:cNvPicPr>
            <a:picLocks noGrp="1"/>
          </p:cNvPicPr>
          <p:nvPr>
            <p:ph idx="1"/>
          </p:nvPr>
        </p:nvPicPr>
        <p:blipFill>
          <a:blip r:embed="rId2"/>
          <a:stretch>
            <a:fillRect/>
          </a:stretch>
        </p:blipFill>
        <p:spPr>
          <a:xfrm>
            <a:off x="323528" y="1988840"/>
            <a:ext cx="8424936" cy="4248472"/>
          </a:xfrm>
        </p:spPr>
      </p:pic>
      <p:sp>
        <p:nvSpPr>
          <p:cNvPr id="3" name="Slayt Numarası Yer Tutucusu 2"/>
          <p:cNvSpPr>
            <a:spLocks noGrp="1"/>
          </p:cNvSpPr>
          <p:nvPr>
            <p:ph type="sldNum" sz="quarter" idx="12"/>
          </p:nvPr>
        </p:nvSpPr>
        <p:spPr/>
        <p:txBody>
          <a:bodyPr/>
          <a:lstStyle/>
          <a:p>
            <a:fld id="{B1DEFA8C-F947-479F-BE07-76B6B3F80BF1}" type="slidenum">
              <a:rPr lang="tr-TR" smtClean="0"/>
              <a:pPr/>
              <a:t>45</a:t>
            </a:fld>
            <a:endParaRPr 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Başlık"/>
          <p:cNvSpPr>
            <a:spLocks noGrp="1"/>
          </p:cNvSpPr>
          <p:nvPr>
            <p:ph type="title"/>
          </p:nvPr>
        </p:nvSpPr>
        <p:spPr>
          <a:xfrm>
            <a:off x="323528" y="620688"/>
            <a:ext cx="6729413" cy="796925"/>
          </a:xfrm>
        </p:spPr>
        <p:txBody>
          <a:bodyPr/>
          <a:lstStyle/>
          <a:p>
            <a:r>
              <a:rPr lang="tr-TR" dirty="0" smtClean="0">
                <a:latin typeface="Times New Roman" pitchFamily="18" charset="0"/>
                <a:cs typeface="Times New Roman" pitchFamily="18" charset="0"/>
              </a:rPr>
              <a:t>Örnek Eğitim</a:t>
            </a:r>
          </a:p>
        </p:txBody>
      </p:sp>
      <p:pic>
        <p:nvPicPr>
          <p:cNvPr id="40964" name="8 İçerik Yer Tutucusu" descr="Adsız.png"/>
          <p:cNvPicPr>
            <a:picLocks noGrp="1" noChangeAspect="1"/>
          </p:cNvPicPr>
          <p:nvPr>
            <p:ph idx="1"/>
          </p:nvPr>
        </p:nvPicPr>
        <p:blipFill>
          <a:blip r:embed="rId2"/>
          <a:srcRect/>
          <a:stretch>
            <a:fillRect/>
          </a:stretch>
        </p:blipFill>
        <p:spPr>
          <a:xfrm>
            <a:off x="179388" y="1412776"/>
            <a:ext cx="8964612" cy="4911725"/>
          </a:xfrm>
        </p:spPr>
      </p:pic>
      <p:sp>
        <p:nvSpPr>
          <p:cNvPr id="3" name="Slayt Numarası Yer Tutucusu 2"/>
          <p:cNvSpPr>
            <a:spLocks noGrp="1"/>
          </p:cNvSpPr>
          <p:nvPr>
            <p:ph type="sldNum" sz="quarter" idx="12"/>
          </p:nvPr>
        </p:nvSpPr>
        <p:spPr/>
        <p:txBody>
          <a:bodyPr/>
          <a:lstStyle/>
          <a:p>
            <a:fld id="{B1DEFA8C-F947-479F-BE07-76B6B3F80BF1}" type="slidenum">
              <a:rPr lang="tr-TR" smtClean="0"/>
              <a:pPr/>
              <a:t>46</a:t>
            </a:fld>
            <a:endParaRPr 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059582"/>
            <a:ext cx="9144000" cy="857250"/>
          </a:xfrm>
        </p:spPr>
        <p:txBody>
          <a:bodyPr>
            <a:normAutofit fontScale="90000"/>
          </a:bodyPr>
          <a:lstStyle/>
          <a:p>
            <a:pPr fontAlgn="auto">
              <a:spcAft>
                <a:spcPts val="0"/>
              </a:spcAft>
              <a:defRPr/>
            </a:pPr>
            <a:r>
              <a:rPr lang="tr-TR" dirty="0" smtClean="0">
                <a:latin typeface="Times New Roman" pitchFamily="18" charset="0"/>
                <a:cs typeface="Times New Roman" pitchFamily="18" charset="0"/>
              </a:rPr>
              <a:t>3.6.6 Temizlik Standartları/Otonom Bakım Planı Oluşturulması</a:t>
            </a:r>
            <a:r>
              <a:rPr lang="tr-TR" dirty="0" smtClean="0"/>
              <a:t/>
            </a:r>
            <a:br>
              <a:rPr lang="tr-TR" dirty="0" smtClean="0"/>
            </a:br>
            <a:endParaRPr lang="tr-TR" dirty="0"/>
          </a:p>
        </p:txBody>
      </p:sp>
      <p:pic>
        <p:nvPicPr>
          <p:cNvPr id="41986" name="3 İçerik Yer Tutucusu"/>
          <p:cNvPicPr>
            <a:picLocks noGrp="1"/>
          </p:cNvPicPr>
          <p:nvPr>
            <p:ph idx="1"/>
          </p:nvPr>
        </p:nvPicPr>
        <p:blipFill>
          <a:blip r:embed="rId2"/>
          <a:srcRect/>
          <a:stretch>
            <a:fillRect/>
          </a:stretch>
        </p:blipFill>
        <p:spPr>
          <a:xfrm>
            <a:off x="142875" y="2143125"/>
            <a:ext cx="8786813" cy="4000500"/>
          </a:xfrm>
        </p:spPr>
      </p:pic>
      <p:sp>
        <p:nvSpPr>
          <p:cNvPr id="4" name="Slayt Numarası Yer Tutucusu 3"/>
          <p:cNvSpPr>
            <a:spLocks noGrp="1"/>
          </p:cNvSpPr>
          <p:nvPr>
            <p:ph type="sldNum" sz="quarter" idx="12"/>
          </p:nvPr>
        </p:nvSpPr>
        <p:spPr/>
        <p:txBody>
          <a:bodyPr/>
          <a:lstStyle/>
          <a:p>
            <a:fld id="{B1DEFA8C-F947-479F-BE07-76B6B3F80BF1}" type="slidenum">
              <a:rPr lang="tr-TR" smtClean="0"/>
              <a:pPr/>
              <a:t>47</a:t>
            </a:fld>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634008"/>
            <a:ext cx="8229600" cy="1066800"/>
          </a:xfrm>
        </p:spPr>
        <p:txBody>
          <a:bodyPr>
            <a:normAutofit fontScale="90000"/>
          </a:bodyPr>
          <a:lstStyle/>
          <a:p>
            <a:pPr fontAlgn="auto">
              <a:spcAft>
                <a:spcPts val="0"/>
              </a:spcAft>
              <a:defRPr/>
            </a:pPr>
            <a:r>
              <a:rPr lang="tr-TR" dirty="0" smtClean="0">
                <a:latin typeface="Times New Roman" pitchFamily="18" charset="0"/>
                <a:cs typeface="Times New Roman" pitchFamily="18" charset="0"/>
              </a:rPr>
              <a:t>3.6.7 Periyodik Bakım Planının Oluşturulması</a:t>
            </a:r>
            <a:endParaRPr lang="tr-TR" dirty="0">
              <a:latin typeface="Times New Roman" pitchFamily="18" charset="0"/>
              <a:cs typeface="Times New Roman" pitchFamily="18" charset="0"/>
            </a:endParaRPr>
          </a:p>
        </p:txBody>
      </p:sp>
      <p:sp>
        <p:nvSpPr>
          <p:cNvPr id="44034" name="2 İçerik Yer Tutucusu"/>
          <p:cNvSpPr>
            <a:spLocks noGrp="1"/>
          </p:cNvSpPr>
          <p:nvPr>
            <p:ph idx="1"/>
          </p:nvPr>
        </p:nvSpPr>
        <p:spPr>
          <a:xfrm>
            <a:off x="428625" y="2471713"/>
            <a:ext cx="8229600" cy="2757487"/>
          </a:xfrm>
        </p:spPr>
        <p:txBody>
          <a:bodyPr/>
          <a:lstStyle/>
          <a:p>
            <a:r>
              <a:rPr lang="tr-TR" dirty="0" smtClean="0">
                <a:latin typeface="Times New Roman" pitchFamily="18" charset="0"/>
                <a:cs typeface="Times New Roman" pitchFamily="18" charset="0"/>
              </a:rPr>
              <a:t>Bir yıl sonra güncellenmek üzere sekiz haftada bir olacak şekilde makinenin bir yıllık periyodik bakım takvimi oluşturuldu. Periyodik bakım, bakımcılar tarafından yapılacaktır.</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48</a:t>
            </a:fld>
            <a:endParaRPr lang="tr-T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34008"/>
            <a:ext cx="8229600" cy="1066800"/>
          </a:xfrm>
        </p:spPr>
        <p:txBody>
          <a:bodyPr/>
          <a:lstStyle/>
          <a:p>
            <a:r>
              <a:rPr lang="tr-TR" dirty="0">
                <a:latin typeface="Times New Roman" pitchFamily="18" charset="0"/>
                <a:cs typeface="Times New Roman" pitchFamily="18" charset="0"/>
              </a:rPr>
              <a:t>3.7 İyileştirme </a:t>
            </a:r>
            <a:r>
              <a:rPr lang="tr-TR" dirty="0" smtClean="0">
                <a:latin typeface="Times New Roman" pitchFamily="18" charset="0"/>
                <a:cs typeface="Times New Roman" pitchFamily="18" charset="0"/>
              </a:rPr>
              <a:t>Sonuçları</a:t>
            </a:r>
            <a:endParaRPr lang="tr-TR" dirty="0"/>
          </a:p>
        </p:txBody>
      </p:sp>
      <p:sp>
        <p:nvSpPr>
          <p:cNvPr id="3" name="İçerik Yer Tutucusu 2"/>
          <p:cNvSpPr>
            <a:spLocks noGrp="1"/>
          </p:cNvSpPr>
          <p:nvPr>
            <p:ph idx="1"/>
          </p:nvPr>
        </p:nvSpPr>
        <p:spPr/>
        <p:txBody>
          <a:bodyPr/>
          <a:lstStyle/>
          <a:p>
            <a:r>
              <a:rPr lang="tr-TR" dirty="0" smtClean="0"/>
              <a:t>Makinenin duruş sayısı-süresi</a:t>
            </a:r>
          </a:p>
          <a:p>
            <a:r>
              <a:rPr lang="tr-TR" dirty="0" smtClean="0"/>
              <a:t>OEE değerleri</a:t>
            </a:r>
          </a:p>
          <a:p>
            <a:r>
              <a:rPr lang="tr-TR" dirty="0" smtClean="0"/>
              <a:t>Operatör performans ve verimliliği</a:t>
            </a:r>
          </a:p>
          <a:p>
            <a:r>
              <a:rPr lang="tr-TR" dirty="0"/>
              <a:t>Operatör doluluğu</a:t>
            </a:r>
          </a:p>
          <a:p>
            <a:r>
              <a:rPr lang="tr-TR" dirty="0" smtClean="0"/>
              <a:t>Standartlaştırılmış iş bekleme süreleri</a:t>
            </a:r>
          </a:p>
          <a:p>
            <a:r>
              <a:rPr lang="tr-TR" dirty="0" smtClean="0"/>
              <a:t>Proses çevrim verimliliği</a:t>
            </a: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49</a:t>
            </a:fld>
            <a:endParaRPr lang="tr-TR"/>
          </a:p>
        </p:txBody>
      </p:sp>
    </p:spTree>
    <p:extLst>
      <p:ext uri="{BB962C8B-B14F-4D97-AF65-F5344CB8AC3E}">
        <p14:creationId xmlns:p14="http://schemas.microsoft.com/office/powerpoint/2010/main" val="460387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34008"/>
            <a:ext cx="8229600" cy="1066800"/>
          </a:xfrm>
        </p:spPr>
        <p:txBody>
          <a:bodyPr/>
          <a:lstStyle/>
          <a:p>
            <a:r>
              <a:rPr lang="tr-TR" dirty="0" smtClean="0"/>
              <a:t>3.7.1 Makine Duruş Sayısı-Süresi</a:t>
            </a:r>
            <a:endParaRPr lang="tr-TR" dirty="0"/>
          </a:p>
        </p:txBody>
      </p:sp>
      <p:sp>
        <p:nvSpPr>
          <p:cNvPr id="3" name="İçerik Yer Tutucusu 2"/>
          <p:cNvSpPr>
            <a:spLocks noGrp="1"/>
          </p:cNvSpPr>
          <p:nvPr>
            <p:ph idx="1"/>
          </p:nvPr>
        </p:nvSpPr>
        <p:spPr>
          <a:xfrm>
            <a:off x="457200" y="2753480"/>
            <a:ext cx="8229600" cy="1971664"/>
          </a:xfrm>
        </p:spPr>
        <p:txBody>
          <a:bodyPr/>
          <a:lstStyle/>
          <a:p>
            <a:r>
              <a:rPr lang="tr-TR" dirty="0" smtClean="0"/>
              <a:t>Gözlemlenen 7 hafta içerisinde 08-212 numaralı düğme dikme makinesi sadece 1 kere ve 17 dakikalık bir duruş gerçekleştirmiştir.</a:t>
            </a:r>
          </a:p>
          <a:p>
            <a:r>
              <a:rPr lang="tr-TR" dirty="0" smtClean="0"/>
              <a:t>Bu duruşun nedeni ise makine ayarının yapılmasıdır.</a:t>
            </a: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50</a:t>
            </a:fld>
            <a:endParaRPr lang="tr-TR"/>
          </a:p>
        </p:txBody>
      </p:sp>
    </p:spTree>
    <p:extLst>
      <p:ext uri="{BB962C8B-B14F-4D97-AF65-F5344CB8AC3E}">
        <p14:creationId xmlns:p14="http://schemas.microsoft.com/office/powerpoint/2010/main" val="31056723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620688"/>
            <a:ext cx="8229600" cy="785818"/>
          </a:xfrm>
        </p:spPr>
        <p:txBody>
          <a:bodyPr>
            <a:normAutofit/>
          </a:bodyPr>
          <a:lstStyle/>
          <a:p>
            <a:r>
              <a:rPr lang="tr-TR" dirty="0" smtClean="0">
                <a:latin typeface="Times New Roman" pitchFamily="18" charset="0"/>
                <a:cs typeface="Times New Roman" pitchFamily="18" charset="0"/>
              </a:rPr>
              <a:t>3.7.2 OEE Değerleri</a:t>
            </a:r>
            <a:endParaRPr lang="tr-TR" sz="2000" dirty="0"/>
          </a:p>
        </p:txBody>
      </p:sp>
      <p:pic>
        <p:nvPicPr>
          <p:cNvPr id="29699" name="Picture 3"/>
          <p:cNvPicPr>
            <a:picLocks noGrp="1" noChangeAspect="1" noChangeArrowheads="1"/>
          </p:cNvPicPr>
          <p:nvPr>
            <p:ph idx="4294967295"/>
          </p:nvPr>
        </p:nvPicPr>
        <p:blipFill>
          <a:blip r:embed="rId2"/>
          <a:srcRect/>
          <a:stretch>
            <a:fillRect/>
          </a:stretch>
        </p:blipFill>
        <p:spPr bwMode="auto">
          <a:xfrm>
            <a:off x="3076575" y="1940037"/>
            <a:ext cx="2990850" cy="1524000"/>
          </a:xfrm>
          <a:prstGeom prst="rect">
            <a:avLst/>
          </a:prstGeom>
          <a:noFill/>
          <a:ln w="9525">
            <a:noFill/>
            <a:miter lim="800000"/>
            <a:headEnd/>
            <a:tailEnd/>
          </a:ln>
          <a:effectLst/>
        </p:spPr>
      </p:pic>
      <p:pic>
        <p:nvPicPr>
          <p:cNvPr id="29698" name="Picture 2"/>
          <p:cNvPicPr>
            <a:picLocks noChangeAspect="1" noChangeArrowheads="1"/>
          </p:cNvPicPr>
          <p:nvPr/>
        </p:nvPicPr>
        <p:blipFill>
          <a:blip r:embed="rId3"/>
          <a:srcRect/>
          <a:stretch>
            <a:fillRect/>
          </a:stretch>
        </p:blipFill>
        <p:spPr bwMode="auto">
          <a:xfrm>
            <a:off x="428612" y="4429132"/>
            <a:ext cx="8286776" cy="1543050"/>
          </a:xfrm>
          <a:prstGeom prst="rect">
            <a:avLst/>
          </a:prstGeom>
          <a:noFill/>
          <a:ln w="9525">
            <a:noFill/>
            <a:miter lim="800000"/>
            <a:headEnd/>
            <a:tailEnd/>
          </a:ln>
          <a:effectLst/>
        </p:spPr>
      </p:pic>
      <p:sp>
        <p:nvSpPr>
          <p:cNvPr id="5" name="4 Metin kutusu"/>
          <p:cNvSpPr txBox="1"/>
          <p:nvPr/>
        </p:nvSpPr>
        <p:spPr>
          <a:xfrm>
            <a:off x="3607587" y="1502852"/>
            <a:ext cx="1928826" cy="369332"/>
          </a:xfrm>
          <a:prstGeom prst="rect">
            <a:avLst/>
          </a:prstGeom>
          <a:noFill/>
        </p:spPr>
        <p:txBody>
          <a:bodyPr wrap="square" rtlCol="0">
            <a:spAutoFit/>
          </a:bodyPr>
          <a:lstStyle/>
          <a:p>
            <a:pPr algn="ctr"/>
            <a:r>
              <a:rPr lang="tr-TR" b="1" dirty="0" smtClean="0"/>
              <a:t>Önce</a:t>
            </a:r>
            <a:endParaRPr lang="tr-TR" dirty="0"/>
          </a:p>
        </p:txBody>
      </p:sp>
      <p:sp>
        <p:nvSpPr>
          <p:cNvPr id="6" name="5 Metin kutusu"/>
          <p:cNvSpPr txBox="1"/>
          <p:nvPr/>
        </p:nvSpPr>
        <p:spPr>
          <a:xfrm>
            <a:off x="1043608" y="3929066"/>
            <a:ext cx="7488832" cy="369332"/>
          </a:xfrm>
          <a:prstGeom prst="rect">
            <a:avLst/>
          </a:prstGeom>
          <a:noFill/>
        </p:spPr>
        <p:txBody>
          <a:bodyPr wrap="square" rtlCol="0">
            <a:spAutoFit/>
          </a:bodyPr>
          <a:lstStyle/>
          <a:p>
            <a:pPr algn="ctr"/>
            <a:r>
              <a:rPr lang="tr-TR" b="1" dirty="0" smtClean="0"/>
              <a:t>Sonra</a:t>
            </a:r>
            <a:r>
              <a:rPr lang="tr-TR" dirty="0" smtClean="0"/>
              <a:t>	</a:t>
            </a: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51</a:t>
            </a:fld>
            <a:endParaRPr lang="tr-TR"/>
          </a:p>
        </p:txBody>
      </p:sp>
      <p:sp>
        <p:nvSpPr>
          <p:cNvPr id="3" name="Sağ Ok 2"/>
          <p:cNvSpPr/>
          <p:nvPr/>
        </p:nvSpPr>
        <p:spPr>
          <a:xfrm>
            <a:off x="107504" y="5202908"/>
            <a:ext cx="214306" cy="314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a:off x="2629502" y="2708920"/>
            <a:ext cx="214306" cy="314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500034" y="5072074"/>
            <a:ext cx="8229600" cy="1143000"/>
          </a:xfrm>
        </p:spPr>
        <p:txBody>
          <a:bodyPr>
            <a:normAutofit/>
          </a:bodyPr>
          <a:lstStyle/>
          <a:p>
            <a:pPr fontAlgn="auto">
              <a:spcAft>
                <a:spcPts val="0"/>
              </a:spcAft>
              <a:defRPr/>
            </a:pPr>
            <a:r>
              <a:rPr lang="tr-TR" sz="1800" dirty="0" smtClean="0">
                <a:solidFill>
                  <a:schemeClr val="tx1"/>
                </a:solidFill>
                <a:latin typeface="Times New Roman" pitchFamily="18" charset="0"/>
                <a:ea typeface="+mn-ea"/>
                <a:cs typeface="Times New Roman" pitchFamily="18" charset="0"/>
              </a:rPr>
              <a:t>Kola düğme dikme operasyonundaki kayıp zamanların azalması performans ve verimlilik değerlerinin birbirine yaklaşmasını sağlamıştır.</a:t>
            </a:r>
          </a:p>
        </p:txBody>
      </p:sp>
      <p:sp>
        <p:nvSpPr>
          <p:cNvPr id="5" name="4 Metin Yer Tutucusu"/>
          <p:cNvSpPr>
            <a:spLocks noGrp="1"/>
          </p:cNvSpPr>
          <p:nvPr>
            <p:ph type="body" idx="1"/>
          </p:nvPr>
        </p:nvSpPr>
        <p:spPr/>
        <p:txBody>
          <a:bodyPr/>
          <a:lstStyle/>
          <a:p>
            <a:endParaRPr lang="tr-TR"/>
          </a:p>
        </p:txBody>
      </p:sp>
      <p:sp>
        <p:nvSpPr>
          <p:cNvPr id="6" name="5 Metin kutusu"/>
          <p:cNvSpPr txBox="1"/>
          <p:nvPr/>
        </p:nvSpPr>
        <p:spPr>
          <a:xfrm>
            <a:off x="0" y="620688"/>
            <a:ext cx="9144000" cy="1200329"/>
          </a:xfrm>
          <a:prstGeom prst="rect">
            <a:avLst/>
          </a:prstGeom>
          <a:noFill/>
        </p:spPr>
        <p:txBody>
          <a:bodyPr wrap="square" rtlCol="0">
            <a:spAutoFit/>
          </a:bodyPr>
          <a:lstStyle/>
          <a:p>
            <a:pPr>
              <a:spcBef>
                <a:spcPct val="0"/>
              </a:spcBef>
              <a:defRPr/>
            </a:pPr>
            <a:r>
              <a:rPr lang="tr-TR" sz="3600" dirty="0" smtClean="0">
                <a:solidFill>
                  <a:schemeClr val="tx2"/>
                </a:solidFill>
                <a:latin typeface="Times New Roman" pitchFamily="18" charset="0"/>
                <a:ea typeface="+mj-ea"/>
                <a:cs typeface="Times New Roman" pitchFamily="18" charset="0"/>
              </a:rPr>
              <a:t>3.7.3 Operatör Verimlilik ve Performans Değerleri</a:t>
            </a:r>
            <a:r>
              <a:rPr lang="tr-TR" sz="3600" dirty="0" smtClean="0">
                <a:solidFill>
                  <a:schemeClr val="tx2"/>
                </a:solidFill>
                <a:latin typeface="+mj-lt"/>
                <a:ea typeface="+mj-ea"/>
                <a:cs typeface="+mj-cs"/>
              </a:rPr>
              <a:t> </a:t>
            </a:r>
          </a:p>
        </p:txBody>
      </p:sp>
      <p:sp>
        <p:nvSpPr>
          <p:cNvPr id="8" name="7 Metin kutusu"/>
          <p:cNvSpPr txBox="1"/>
          <p:nvPr/>
        </p:nvSpPr>
        <p:spPr>
          <a:xfrm>
            <a:off x="1357290" y="1763524"/>
            <a:ext cx="1571636" cy="369332"/>
          </a:xfrm>
          <a:prstGeom prst="rect">
            <a:avLst/>
          </a:prstGeom>
          <a:noFill/>
        </p:spPr>
        <p:txBody>
          <a:bodyPr wrap="square" rtlCol="0">
            <a:spAutoFit/>
          </a:bodyPr>
          <a:lstStyle/>
          <a:p>
            <a:pPr algn="ctr"/>
            <a:r>
              <a:rPr lang="tr-TR" b="1" dirty="0" smtClean="0"/>
              <a:t>Önce</a:t>
            </a:r>
            <a:r>
              <a:rPr lang="tr-TR" dirty="0" smtClean="0"/>
              <a:t>	</a:t>
            </a:r>
            <a:endParaRPr lang="tr-TR" dirty="0"/>
          </a:p>
        </p:txBody>
      </p:sp>
      <p:sp>
        <p:nvSpPr>
          <p:cNvPr id="9" name="8 Metin kutusu"/>
          <p:cNvSpPr txBox="1"/>
          <p:nvPr/>
        </p:nvSpPr>
        <p:spPr>
          <a:xfrm>
            <a:off x="6429388" y="1763524"/>
            <a:ext cx="1500198" cy="369332"/>
          </a:xfrm>
          <a:prstGeom prst="rect">
            <a:avLst/>
          </a:prstGeom>
          <a:noFill/>
        </p:spPr>
        <p:txBody>
          <a:bodyPr wrap="square" rtlCol="0">
            <a:spAutoFit/>
          </a:bodyPr>
          <a:lstStyle/>
          <a:p>
            <a:r>
              <a:rPr lang="tr-TR" b="1" dirty="0" smtClean="0"/>
              <a:t>Sonra</a:t>
            </a:r>
            <a:endParaRPr lang="tr-TR"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889" y="2237287"/>
            <a:ext cx="4644144" cy="277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3" y="2186294"/>
            <a:ext cx="3960439" cy="2814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ayt Numarası Yer Tutucusu 2"/>
          <p:cNvSpPr>
            <a:spLocks noGrp="1"/>
          </p:cNvSpPr>
          <p:nvPr>
            <p:ph type="sldNum" sz="quarter" idx="11"/>
          </p:nvPr>
        </p:nvSpPr>
        <p:spPr/>
        <p:txBody>
          <a:bodyPr/>
          <a:lstStyle/>
          <a:p>
            <a:fld id="{B1DEFA8C-F947-479F-BE07-76B6B3F80BF1}" type="slidenum">
              <a:rPr lang="tr-TR" smtClean="0"/>
              <a:pPr/>
              <a:t>52</a:t>
            </a:fld>
            <a:endParaRPr lang="tr-T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34008"/>
            <a:ext cx="8229600" cy="1066800"/>
          </a:xfrm>
        </p:spPr>
        <p:txBody>
          <a:bodyPr/>
          <a:lstStyle/>
          <a:p>
            <a:r>
              <a:rPr lang="tr-TR" dirty="0" smtClean="0">
                <a:latin typeface="Times New Roman" pitchFamily="18" charset="0"/>
                <a:cs typeface="Times New Roman" pitchFamily="18" charset="0"/>
              </a:rPr>
              <a:t>3.7.4 Operatör Doluluğu</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endParaRPr lang="tr-TR" sz="1800" dirty="0" smtClean="0">
              <a:latin typeface="Perpetua" pitchFamily="18" charset="0"/>
            </a:endParaRPr>
          </a:p>
          <a:p>
            <a:pPr marL="109728" indent="0">
              <a:buNone/>
            </a:pPr>
            <a:endParaRPr lang="tr-TR" sz="1800" dirty="0" smtClean="0">
              <a:latin typeface="Perpetua" pitchFamily="18" charset="0"/>
            </a:endParaRPr>
          </a:p>
          <a:p>
            <a:endParaRPr lang="tr-TR" sz="1800" dirty="0" smtClean="0">
              <a:latin typeface="Perpetua" pitchFamily="18" charset="0"/>
            </a:endParaRPr>
          </a:p>
          <a:p>
            <a:endParaRPr lang="tr-TR" dirty="0"/>
          </a:p>
        </p:txBody>
      </p:sp>
      <p:graphicFrame>
        <p:nvGraphicFramePr>
          <p:cNvPr id="4" name="3 Grafik"/>
          <p:cNvGraphicFramePr/>
          <p:nvPr>
            <p:extLst>
              <p:ext uri="{D42A27DB-BD31-4B8C-83A1-F6EECF244321}">
                <p14:modId xmlns:p14="http://schemas.microsoft.com/office/powerpoint/2010/main" val="2913868706"/>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4 Dikdörtgen"/>
          <p:cNvSpPr/>
          <p:nvPr/>
        </p:nvSpPr>
        <p:spPr>
          <a:xfrm>
            <a:off x="571472" y="4929198"/>
            <a:ext cx="7715304" cy="923330"/>
          </a:xfrm>
          <a:prstGeom prst="rect">
            <a:avLst/>
          </a:prstGeom>
        </p:spPr>
        <p:txBody>
          <a:bodyPr wrap="square">
            <a:spAutoFit/>
          </a:bodyPr>
          <a:lstStyle/>
          <a:p>
            <a:pPr>
              <a:spcBef>
                <a:spcPct val="0"/>
              </a:spcBef>
              <a:buFont typeface="Arial" pitchFamily="34" charset="0"/>
              <a:buChar char="•"/>
              <a:defRPr/>
            </a:pPr>
            <a:r>
              <a:rPr lang="tr-TR" dirty="0" smtClean="0">
                <a:solidFill>
                  <a:schemeClr val="tx2"/>
                </a:solidFill>
                <a:latin typeface="Times New Roman" pitchFamily="18" charset="0"/>
                <a:ea typeface="+mj-ea"/>
                <a:cs typeface="Times New Roman" pitchFamily="18" charset="0"/>
              </a:rPr>
              <a:t> </a:t>
            </a:r>
            <a:r>
              <a:rPr lang="tr-TR" dirty="0" smtClean="0">
                <a:latin typeface="Times New Roman" pitchFamily="18" charset="0"/>
                <a:cs typeface="Times New Roman" pitchFamily="18" charset="0"/>
              </a:rPr>
              <a:t>İlgilendiğimiz operasyonda çalışan operatörün iyileştirmeden önceki gerçek doluluğu 1,31 iken iyileştirme sonrası 1,06’ ya düşmüştür yani operatörün işi bitirme süresinde %81 oranında bir iyileşme gerçekleşmiştir.</a:t>
            </a:r>
            <a:endParaRPr lang="tr-TR" dirty="0" smtClean="0">
              <a:solidFill>
                <a:srgbClr val="FF0000"/>
              </a:solidFill>
              <a:latin typeface="Times New Roman" pitchFamily="18" charset="0"/>
              <a:cs typeface="Times New Roman" pitchFamily="18" charset="0"/>
            </a:endParaRPr>
          </a:p>
        </p:txBody>
      </p:sp>
      <p:sp>
        <p:nvSpPr>
          <p:cNvPr id="7" name="Slayt Numarası Yer Tutucusu 6"/>
          <p:cNvSpPr>
            <a:spLocks noGrp="1"/>
          </p:cNvSpPr>
          <p:nvPr>
            <p:ph type="sldNum" sz="quarter" idx="12"/>
          </p:nvPr>
        </p:nvSpPr>
        <p:spPr/>
        <p:txBody>
          <a:bodyPr/>
          <a:lstStyle/>
          <a:p>
            <a:fld id="{B1DEFA8C-F947-479F-BE07-76B6B3F80BF1}" type="slidenum">
              <a:rPr lang="tr-TR" smtClean="0"/>
              <a:pPr/>
              <a:t>53</a:t>
            </a:fld>
            <a:endParaRPr lang="tr-T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634008"/>
            <a:ext cx="8229600" cy="1066800"/>
          </a:xfrm>
        </p:spPr>
        <p:txBody>
          <a:bodyPr>
            <a:normAutofit fontScale="90000"/>
          </a:bodyPr>
          <a:lstStyle/>
          <a:p>
            <a:r>
              <a:rPr lang="tr-TR" dirty="0" smtClean="0">
                <a:latin typeface="Times New Roman" pitchFamily="18" charset="0"/>
                <a:cs typeface="Times New Roman" pitchFamily="18" charset="0"/>
              </a:rPr>
              <a:t>3.7.5 Standartlaştırılmış İş Bekleme Süreleri</a:t>
            </a:r>
            <a:endParaRPr lang="tr-TR" dirty="0">
              <a:latin typeface="Times New Roman" pitchFamily="18" charset="0"/>
              <a:cs typeface="Times New Roman" pitchFamily="18" charset="0"/>
            </a:endParaRPr>
          </a:p>
        </p:txBody>
      </p:sp>
      <p:pic>
        <p:nvPicPr>
          <p:cNvPr id="4" name="5 İçerik Yer Tutucusu"/>
          <p:cNvPicPr>
            <a:picLocks noGrp="1"/>
          </p:cNvPicPr>
          <p:nvPr>
            <p:ph idx="1"/>
          </p:nvPr>
        </p:nvPicPr>
        <p:blipFill>
          <a:blip r:embed="rId2" cstate="print"/>
          <a:srcRect/>
          <a:stretch>
            <a:fillRect/>
          </a:stretch>
        </p:blipFill>
        <p:spPr bwMode="auto">
          <a:xfrm>
            <a:off x="0" y="2013920"/>
            <a:ext cx="4357686" cy="3143272"/>
          </a:xfrm>
          <a:prstGeom prst="rect">
            <a:avLst/>
          </a:prstGeom>
          <a:noFill/>
          <a:ln w="9525">
            <a:noFill/>
            <a:miter lim="800000"/>
            <a:headEnd/>
            <a:tailEnd/>
          </a:ln>
        </p:spPr>
      </p:pic>
      <p:pic>
        <p:nvPicPr>
          <p:cNvPr id="30722" name="Picture 2"/>
          <p:cNvPicPr>
            <a:picLocks noChangeAspect="1" noChangeArrowheads="1"/>
          </p:cNvPicPr>
          <p:nvPr/>
        </p:nvPicPr>
        <p:blipFill>
          <a:blip r:embed="rId3"/>
          <a:srcRect/>
          <a:stretch>
            <a:fillRect/>
          </a:stretch>
        </p:blipFill>
        <p:spPr bwMode="auto">
          <a:xfrm>
            <a:off x="4429124" y="2013920"/>
            <a:ext cx="4529150" cy="3143272"/>
          </a:xfrm>
          <a:prstGeom prst="rect">
            <a:avLst/>
          </a:prstGeom>
          <a:noFill/>
          <a:ln w="9525">
            <a:noFill/>
            <a:miter lim="800000"/>
            <a:headEnd/>
            <a:tailEnd/>
          </a:ln>
          <a:effectLst/>
        </p:spPr>
      </p:pic>
      <p:sp>
        <p:nvSpPr>
          <p:cNvPr id="5" name="4 Metin kutusu"/>
          <p:cNvSpPr txBox="1"/>
          <p:nvPr/>
        </p:nvSpPr>
        <p:spPr>
          <a:xfrm>
            <a:off x="1643010" y="1619508"/>
            <a:ext cx="7500990" cy="369332"/>
          </a:xfrm>
          <a:prstGeom prst="rect">
            <a:avLst/>
          </a:prstGeom>
          <a:noFill/>
        </p:spPr>
        <p:txBody>
          <a:bodyPr wrap="square" rtlCol="0">
            <a:spAutoFit/>
          </a:bodyPr>
          <a:lstStyle/>
          <a:p>
            <a:r>
              <a:rPr lang="tr-TR" b="1" dirty="0"/>
              <a:t>Ö</a:t>
            </a:r>
            <a:r>
              <a:rPr lang="tr-TR" b="1" dirty="0" smtClean="0"/>
              <a:t>nce</a:t>
            </a:r>
            <a:endParaRPr lang="tr-TR" b="1" dirty="0"/>
          </a:p>
        </p:txBody>
      </p:sp>
      <p:sp>
        <p:nvSpPr>
          <p:cNvPr id="6" name="5 Metin kutusu"/>
          <p:cNvSpPr txBox="1"/>
          <p:nvPr/>
        </p:nvSpPr>
        <p:spPr>
          <a:xfrm>
            <a:off x="6286512" y="1619508"/>
            <a:ext cx="774571" cy="369332"/>
          </a:xfrm>
          <a:prstGeom prst="rect">
            <a:avLst/>
          </a:prstGeom>
          <a:noFill/>
        </p:spPr>
        <p:txBody>
          <a:bodyPr wrap="none" rtlCol="0">
            <a:spAutoFit/>
          </a:bodyPr>
          <a:lstStyle/>
          <a:p>
            <a:r>
              <a:rPr lang="tr-TR" b="1" dirty="0"/>
              <a:t>S</a:t>
            </a:r>
            <a:r>
              <a:rPr lang="tr-TR" b="1" dirty="0" smtClean="0"/>
              <a:t>onra</a:t>
            </a:r>
            <a:endParaRPr lang="tr-TR" b="1" dirty="0"/>
          </a:p>
        </p:txBody>
      </p:sp>
      <p:sp>
        <p:nvSpPr>
          <p:cNvPr id="8" name="7 Metin kutusu"/>
          <p:cNvSpPr txBox="1"/>
          <p:nvPr/>
        </p:nvSpPr>
        <p:spPr>
          <a:xfrm>
            <a:off x="500034" y="5385990"/>
            <a:ext cx="8286808" cy="923330"/>
          </a:xfrm>
          <a:prstGeom prst="rect">
            <a:avLst/>
          </a:prstGeom>
          <a:noFill/>
        </p:spPr>
        <p:txBody>
          <a:bodyPr wrap="square" rtlCol="0">
            <a:spAutoFit/>
          </a:bodyPr>
          <a:lstStyle/>
          <a:p>
            <a:pPr>
              <a:spcBef>
                <a:spcPct val="0"/>
              </a:spcBef>
              <a:defRPr/>
            </a:pPr>
            <a:r>
              <a:rPr lang="tr-TR" dirty="0" smtClean="0">
                <a:latin typeface="Times New Roman" pitchFamily="18" charset="0"/>
                <a:cs typeface="Times New Roman" pitchFamily="18" charset="0"/>
              </a:rPr>
              <a:t>İyileştirme öncesi iş bekleme sürelerinde net bir şekilde aksama olduğu görülen 8. ve 9. operasyonlar, iyileştirme sonrası standartlaştırılmış limitler içinde kalmaktadır. Yapılan iyileştirmelerin iş bekleme süresine etkisi olumlu yönde olmuştur.</a:t>
            </a:r>
            <a:endParaRPr lang="tr-TR" dirty="0">
              <a:latin typeface="Times New Roman" pitchFamily="18" charset="0"/>
              <a:cs typeface="Times New Roman" pitchFamily="18" charset="0"/>
            </a:endParaRPr>
          </a:p>
        </p:txBody>
      </p:sp>
      <p:sp>
        <p:nvSpPr>
          <p:cNvPr id="7" name="Slayt Numarası Yer Tutucusu 6"/>
          <p:cNvSpPr>
            <a:spLocks noGrp="1"/>
          </p:cNvSpPr>
          <p:nvPr>
            <p:ph type="sldNum" sz="quarter" idx="12"/>
          </p:nvPr>
        </p:nvSpPr>
        <p:spPr/>
        <p:txBody>
          <a:bodyPr/>
          <a:lstStyle/>
          <a:p>
            <a:fld id="{B1DEFA8C-F947-479F-BE07-76B6B3F80BF1}" type="slidenum">
              <a:rPr lang="tr-TR" smtClean="0"/>
              <a:pPr/>
              <a:t>54</a:t>
            </a:fld>
            <a:endParaRPr lang="tr-T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a:xfrm>
            <a:off x="381000" y="620688"/>
            <a:ext cx="8382000" cy="906360"/>
          </a:xfrm>
        </p:spPr>
        <p:txBody>
          <a:bodyPr/>
          <a:lstStyle/>
          <a:p>
            <a:r>
              <a:rPr lang="tr-TR" dirty="0" smtClean="0">
                <a:latin typeface="Times New Roman" pitchFamily="18" charset="0"/>
                <a:cs typeface="Times New Roman" pitchFamily="18" charset="0"/>
              </a:rPr>
              <a:t>3.7.6 Proses Çevrim Verimliliği</a:t>
            </a:r>
          </a:p>
        </p:txBody>
      </p:sp>
      <p:sp>
        <p:nvSpPr>
          <p:cNvPr id="4" name="3 Metin Yer Tutucusu"/>
          <p:cNvSpPr>
            <a:spLocks noGrp="1"/>
          </p:cNvSpPr>
          <p:nvPr>
            <p:ph type="body" idx="1"/>
          </p:nvPr>
        </p:nvSpPr>
        <p:spPr>
          <a:xfrm>
            <a:off x="500063" y="1571625"/>
            <a:ext cx="4040187" cy="633239"/>
          </a:xfrm>
        </p:spPr>
        <p:txBody>
          <a:bodyPr>
            <a:normAutofit/>
          </a:bodyPr>
          <a:lstStyle/>
          <a:p>
            <a:pPr fontAlgn="auto">
              <a:spcBef>
                <a:spcPts val="580"/>
              </a:spcBef>
              <a:spcAft>
                <a:spcPts val="0"/>
              </a:spcAft>
              <a:buFont typeface="Wingdings 2"/>
              <a:buNone/>
              <a:defRPr/>
            </a:pPr>
            <a:r>
              <a:rPr lang="tr-TR" u="sng" dirty="0" smtClean="0">
                <a:solidFill>
                  <a:srgbClr val="FF0000"/>
                </a:solidFill>
              </a:rPr>
              <a:t>İyileştirme Öncesi</a:t>
            </a:r>
            <a:endParaRPr lang="tr-TR" u="sng" dirty="0">
              <a:solidFill>
                <a:srgbClr val="FF0000"/>
              </a:solidFill>
            </a:endParaRPr>
          </a:p>
        </p:txBody>
      </p:sp>
      <p:sp>
        <p:nvSpPr>
          <p:cNvPr id="5" name="4 Metin Yer Tutucusu"/>
          <p:cNvSpPr>
            <a:spLocks noGrp="1"/>
          </p:cNvSpPr>
          <p:nvPr>
            <p:ph type="body" sz="quarter" idx="3"/>
          </p:nvPr>
        </p:nvSpPr>
        <p:spPr>
          <a:xfrm>
            <a:off x="4850705" y="1556791"/>
            <a:ext cx="4041775" cy="618083"/>
          </a:xfrm>
        </p:spPr>
        <p:txBody>
          <a:bodyPr/>
          <a:lstStyle/>
          <a:p>
            <a:pPr fontAlgn="auto">
              <a:spcBef>
                <a:spcPts val="580"/>
              </a:spcBef>
              <a:spcAft>
                <a:spcPts val="0"/>
              </a:spcAft>
              <a:buFont typeface="Wingdings 2"/>
              <a:buNone/>
              <a:defRPr/>
            </a:pPr>
            <a:r>
              <a:rPr lang="tr-TR" u="sng" dirty="0" smtClean="0">
                <a:solidFill>
                  <a:srgbClr val="00B050"/>
                </a:solidFill>
              </a:rPr>
              <a:t>İyileştirme Sonrası</a:t>
            </a:r>
            <a:endParaRPr lang="tr-TR" u="sng" dirty="0">
              <a:solidFill>
                <a:srgbClr val="00B050"/>
              </a:solidFill>
            </a:endParaRPr>
          </a:p>
        </p:txBody>
      </p:sp>
      <p:pic>
        <p:nvPicPr>
          <p:cNvPr id="47108" name="Picture 4"/>
          <p:cNvPicPr>
            <a:picLocks noChangeAspect="1" noChangeArrowheads="1"/>
          </p:cNvPicPr>
          <p:nvPr/>
        </p:nvPicPr>
        <p:blipFill>
          <a:blip r:embed="rId2"/>
          <a:srcRect/>
          <a:stretch>
            <a:fillRect/>
          </a:stretch>
        </p:blipFill>
        <p:spPr bwMode="auto">
          <a:xfrm>
            <a:off x="5070673" y="2928938"/>
            <a:ext cx="3533775" cy="1343025"/>
          </a:xfrm>
          <a:prstGeom prst="rect">
            <a:avLst/>
          </a:prstGeom>
          <a:noFill/>
          <a:ln w="9525">
            <a:noFill/>
            <a:miter lim="800000"/>
            <a:headEnd/>
            <a:tailEnd/>
          </a:ln>
        </p:spPr>
      </p:pic>
      <p:pic>
        <p:nvPicPr>
          <p:cNvPr id="47109" name="Picture 2"/>
          <p:cNvPicPr>
            <a:picLocks noChangeAspect="1" noChangeArrowheads="1"/>
          </p:cNvPicPr>
          <p:nvPr/>
        </p:nvPicPr>
        <p:blipFill>
          <a:blip r:embed="rId3"/>
          <a:srcRect/>
          <a:stretch>
            <a:fillRect/>
          </a:stretch>
        </p:blipFill>
        <p:spPr bwMode="auto">
          <a:xfrm>
            <a:off x="860301" y="2928938"/>
            <a:ext cx="3495675" cy="1343025"/>
          </a:xfrm>
          <a:prstGeom prst="rect">
            <a:avLst/>
          </a:prstGeom>
          <a:noFill/>
          <a:ln w="9525">
            <a:noFill/>
            <a:miter lim="800000"/>
            <a:headEnd/>
            <a:tailEnd/>
          </a:ln>
        </p:spPr>
      </p:pic>
      <p:sp>
        <p:nvSpPr>
          <p:cNvPr id="47110" name="6 Metin kutusu"/>
          <p:cNvSpPr txBox="1">
            <a:spLocks noChangeArrowheads="1"/>
          </p:cNvSpPr>
          <p:nvPr/>
        </p:nvSpPr>
        <p:spPr bwMode="auto">
          <a:xfrm>
            <a:off x="714375" y="4714875"/>
            <a:ext cx="7286625" cy="1200150"/>
          </a:xfrm>
          <a:prstGeom prst="rect">
            <a:avLst/>
          </a:prstGeom>
          <a:noFill/>
          <a:ln w="9525">
            <a:noFill/>
            <a:miter lim="800000"/>
            <a:headEnd/>
            <a:tailEnd/>
          </a:ln>
        </p:spPr>
        <p:txBody>
          <a:bodyPr>
            <a:spAutoFit/>
          </a:bodyPr>
          <a:lstStyle/>
          <a:p>
            <a:pPr>
              <a:spcBef>
                <a:spcPct val="0"/>
              </a:spcBef>
              <a:buFont typeface="Arial" pitchFamily="34" charset="0"/>
              <a:buChar char="•"/>
              <a:defRPr/>
            </a:pPr>
            <a:r>
              <a:rPr lang="tr-TR" dirty="0" smtClean="0">
                <a:solidFill>
                  <a:schemeClr val="tx2"/>
                </a:solidFill>
                <a:latin typeface="Times New Roman" pitchFamily="18" charset="0"/>
                <a:ea typeface="+mj-ea"/>
                <a:cs typeface="Times New Roman" pitchFamily="18" charset="0"/>
              </a:rPr>
              <a:t> </a:t>
            </a:r>
            <a:r>
              <a:rPr lang="tr-TR" dirty="0" smtClean="0">
                <a:latin typeface="Times New Roman" pitchFamily="18" charset="0"/>
                <a:cs typeface="Times New Roman" pitchFamily="18" charset="0"/>
              </a:rPr>
              <a:t>Üretim akış süresinde meydana gelen 17 dakikalık azalma , bize bir mesaide 14 ceket fazladan üretim olarak geri dönmüştür. </a:t>
            </a:r>
          </a:p>
          <a:p>
            <a:pPr>
              <a:spcBef>
                <a:spcPct val="0"/>
              </a:spcBef>
              <a:defRPr/>
            </a:pPr>
            <a:r>
              <a:rPr lang="tr-TR" dirty="0">
                <a:solidFill>
                  <a:schemeClr val="tx2"/>
                </a:solidFill>
                <a:latin typeface="Times New Roman" pitchFamily="18" charset="0"/>
                <a:ea typeface="+mj-ea"/>
                <a:cs typeface="Times New Roman" pitchFamily="18" charset="0"/>
              </a:rPr>
              <a:t>	</a:t>
            </a:r>
          </a:p>
          <a:p>
            <a:pPr>
              <a:spcBef>
                <a:spcPct val="0"/>
              </a:spcBef>
              <a:defRPr/>
            </a:pPr>
            <a:r>
              <a:rPr lang="tr-TR" dirty="0">
                <a:solidFill>
                  <a:schemeClr val="tx2"/>
                </a:solidFill>
                <a:latin typeface="Times New Roman" pitchFamily="18" charset="0"/>
                <a:ea typeface="+mj-ea"/>
                <a:cs typeface="Times New Roman" pitchFamily="18" charset="0"/>
              </a:rPr>
              <a:t>		                            	</a:t>
            </a:r>
          </a:p>
        </p:txBody>
      </p:sp>
      <p:sp>
        <p:nvSpPr>
          <p:cNvPr id="4711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Perpetua" pitchFamily="18" charset="0"/>
            </a:endParaRPr>
          </a:p>
        </p:txBody>
      </p:sp>
      <p:sp>
        <p:nvSpPr>
          <p:cNvPr id="47112"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cs typeface="Arial" charset="0"/>
            </a:endParaRPr>
          </a:p>
        </p:txBody>
      </p:sp>
      <p:pic>
        <p:nvPicPr>
          <p:cNvPr id="47113"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14688" y="5643563"/>
            <a:ext cx="2643187" cy="587375"/>
          </a:xfrm>
          <a:prstGeom prst="rect">
            <a:avLst/>
          </a:prstGeom>
          <a:noFill/>
          <a:ln w="9525">
            <a:noFill/>
            <a:miter lim="800000"/>
            <a:headEnd/>
            <a:tailEnd/>
          </a:ln>
        </p:spPr>
      </p:pic>
      <p:sp>
        <p:nvSpPr>
          <p:cNvPr id="47114" name="Rectangle 3"/>
          <p:cNvSpPr>
            <a:spLocks noChangeArrowheads="1"/>
          </p:cNvSpPr>
          <p:nvPr/>
        </p:nvSpPr>
        <p:spPr bwMode="auto">
          <a:xfrm>
            <a:off x="0" y="762000"/>
            <a:ext cx="9144000" cy="0"/>
          </a:xfrm>
          <a:prstGeom prst="rect">
            <a:avLst/>
          </a:prstGeom>
          <a:noFill/>
          <a:ln w="9525">
            <a:noFill/>
            <a:miter lim="800000"/>
            <a:headEnd/>
            <a:tailEnd/>
          </a:ln>
        </p:spPr>
        <p:txBody>
          <a:bodyPr wrap="none" anchor="ctr">
            <a:spAutoFit/>
          </a:bodyPr>
          <a:lstStyle/>
          <a:p>
            <a:endParaRPr lang="tr-TR">
              <a:cs typeface="Arial" charset="0"/>
            </a:endParaRPr>
          </a:p>
        </p:txBody>
      </p:sp>
      <p:sp>
        <p:nvSpPr>
          <p:cNvPr id="3" name="Slayt Numarası Yer Tutucusu 2"/>
          <p:cNvSpPr>
            <a:spLocks noGrp="1"/>
          </p:cNvSpPr>
          <p:nvPr>
            <p:ph type="sldNum" sz="quarter" idx="11"/>
          </p:nvPr>
        </p:nvSpPr>
        <p:spPr/>
        <p:txBody>
          <a:bodyPr/>
          <a:lstStyle/>
          <a:p>
            <a:fld id="{B1DEFA8C-F947-479F-BE07-76B6B3F80BF1}" type="slidenum">
              <a:rPr lang="tr-TR" smtClean="0"/>
              <a:pPr/>
              <a:t>55</a:t>
            </a:fld>
            <a:endParaRPr lang="tr-T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400984"/>
            <a:ext cx="7498080" cy="939784"/>
          </a:xfrm>
        </p:spPr>
        <p:txBody>
          <a:bodyPr anchor="t">
            <a:normAutofit/>
          </a:bodyPr>
          <a:lstStyle/>
          <a:p>
            <a:r>
              <a:rPr lang="tr-TR" dirty="0" smtClean="0">
                <a:solidFill>
                  <a:schemeClr val="tx1"/>
                </a:solidFill>
                <a:effectLst/>
                <a:latin typeface="Times New Roman" pitchFamily="18" charset="0"/>
                <a:cs typeface="Times New Roman" pitchFamily="18" charset="0"/>
              </a:rPr>
              <a:t>KAYNAKÇA</a:t>
            </a:r>
            <a:endParaRPr lang="tr-TR" dirty="0">
              <a:solidFill>
                <a:schemeClr val="tx1"/>
              </a:solidFill>
              <a:effectLst/>
              <a:latin typeface="Times New Roman" pitchFamily="18" charset="0"/>
              <a:cs typeface="Times New Roman" pitchFamily="18" charset="0"/>
            </a:endParaRPr>
          </a:p>
        </p:txBody>
      </p:sp>
      <p:sp>
        <p:nvSpPr>
          <p:cNvPr id="3" name="2 İçerik Yer Tutucusu"/>
          <p:cNvSpPr>
            <a:spLocks noGrp="1"/>
          </p:cNvSpPr>
          <p:nvPr>
            <p:ph idx="1"/>
          </p:nvPr>
        </p:nvSpPr>
        <p:spPr>
          <a:xfrm>
            <a:off x="467544" y="836712"/>
            <a:ext cx="8064896" cy="6048672"/>
          </a:xfrm>
        </p:spPr>
        <p:txBody>
          <a:bodyPr>
            <a:noAutofit/>
          </a:bodyPr>
          <a:lstStyle/>
          <a:p>
            <a:endParaRPr lang="tr-TR" sz="1900" dirty="0" smtClean="0">
              <a:latin typeface="Times New Roman" pitchFamily="18" charset="0"/>
              <a:cs typeface="Times New Roman" pitchFamily="18" charset="0"/>
            </a:endParaRPr>
          </a:p>
          <a:p>
            <a:r>
              <a:rPr lang="tr-TR" sz="1800" dirty="0" err="1">
                <a:latin typeface="Times New Roman" pitchFamily="18" charset="0"/>
                <a:cs typeface="Times New Roman" pitchFamily="18" charset="0"/>
              </a:rPr>
              <a:t>Akçagün</a:t>
            </a:r>
            <a:r>
              <a:rPr lang="tr-TR" sz="1800" dirty="0">
                <a:latin typeface="Times New Roman" pitchFamily="18" charset="0"/>
                <a:cs typeface="Times New Roman" pitchFamily="18" charset="0"/>
              </a:rPr>
              <a:t>, Engin (2006), Hazır Giyim İşletmelerinde Yalın Üretim Tekniklerinin Araştırması, Yüksek Lisans </a:t>
            </a:r>
            <a:r>
              <a:rPr lang="tr-TR" sz="1800" dirty="0" err="1">
                <a:latin typeface="Times New Roman" pitchFamily="18" charset="0"/>
                <a:cs typeface="Times New Roman" pitchFamily="18" charset="0"/>
              </a:rPr>
              <a:t>Tezi,Marmara</a:t>
            </a:r>
            <a:r>
              <a:rPr lang="tr-TR" sz="1800" dirty="0">
                <a:latin typeface="Times New Roman" pitchFamily="18" charset="0"/>
                <a:cs typeface="Times New Roman" pitchFamily="18" charset="0"/>
              </a:rPr>
              <a:t> Üniversitesi Fen Bilimleri </a:t>
            </a:r>
            <a:r>
              <a:rPr lang="tr-TR" sz="1800" dirty="0" err="1">
                <a:latin typeface="Times New Roman" pitchFamily="18" charset="0"/>
                <a:cs typeface="Times New Roman" pitchFamily="18" charset="0"/>
              </a:rPr>
              <a:t>Enstitüsü,İstanbul</a:t>
            </a:r>
            <a:r>
              <a:rPr lang="tr-TR" sz="1800" dirty="0">
                <a:latin typeface="Times New Roman" pitchFamily="18" charset="0"/>
                <a:cs typeface="Times New Roman" pitchFamily="18" charset="0"/>
              </a:rPr>
              <a:t>. </a:t>
            </a:r>
          </a:p>
          <a:p>
            <a:r>
              <a:rPr lang="tr-TR" sz="1800" dirty="0" err="1">
                <a:latin typeface="Times New Roman" pitchFamily="18" charset="0"/>
                <a:cs typeface="Times New Roman" pitchFamily="18" charset="0"/>
              </a:rPr>
              <a:t>Belgutay</a:t>
            </a:r>
            <a:r>
              <a:rPr lang="tr-TR" sz="1800" dirty="0">
                <a:latin typeface="Times New Roman" pitchFamily="18" charset="0"/>
                <a:cs typeface="Times New Roman" pitchFamily="18" charset="0"/>
              </a:rPr>
              <a:t>, Ali Galip (2007), Yalın Üretim Sistemi ve Tekstil Sektöründe Bir Örnek Olay Çalışması, Yüksek Lisans </a:t>
            </a:r>
            <a:r>
              <a:rPr lang="tr-TR" sz="1800" dirty="0" err="1">
                <a:latin typeface="Times New Roman" pitchFamily="18" charset="0"/>
                <a:cs typeface="Times New Roman" pitchFamily="18" charset="0"/>
              </a:rPr>
              <a:t>Tezi,İstanbul</a:t>
            </a:r>
            <a:r>
              <a:rPr lang="tr-TR" sz="1800" dirty="0">
                <a:latin typeface="Times New Roman" pitchFamily="18" charset="0"/>
                <a:cs typeface="Times New Roman" pitchFamily="18" charset="0"/>
              </a:rPr>
              <a:t> Üniversitesi S.B.E., İstanbul. </a:t>
            </a:r>
          </a:p>
          <a:p>
            <a:r>
              <a:rPr lang="tr-TR" sz="1800" dirty="0">
                <a:latin typeface="Times New Roman" pitchFamily="18" charset="0"/>
                <a:cs typeface="Times New Roman" pitchFamily="18" charset="0"/>
              </a:rPr>
              <a:t>Çoruh, E., (2006), Hazır Giyim İşletmelerinde Hücresel İmalat Sistem Yaklaşımı ve Bir Model Önerisi, Gazi Üniversitesi Eğitim Bilimleri Enstitüsü Yayınlanmamış </a:t>
            </a:r>
            <a:r>
              <a:rPr lang="tr-TR" sz="1800" dirty="0" err="1" smtClean="0">
                <a:latin typeface="Times New Roman" pitchFamily="18" charset="0"/>
                <a:cs typeface="Times New Roman" pitchFamily="18" charset="0"/>
              </a:rPr>
              <a:t>DoktoraTezi</a:t>
            </a:r>
            <a:r>
              <a:rPr lang="tr-TR" sz="1800" dirty="0" smtClean="0">
                <a:latin typeface="Times New Roman" pitchFamily="18" charset="0"/>
                <a:cs typeface="Times New Roman" pitchFamily="18" charset="0"/>
              </a:rPr>
              <a:t>.</a:t>
            </a:r>
          </a:p>
          <a:p>
            <a:r>
              <a:rPr lang="tr-TR" sz="1800" dirty="0" smtClean="0">
                <a:latin typeface="Times New Roman" pitchFamily="18" charset="0"/>
                <a:cs typeface="Times New Roman" pitchFamily="18" charset="0"/>
              </a:rPr>
              <a:t>Ertuğrul, İ., Özveri, O., Gündoğan, A., (2013). “Yalın Üretim Sisteminin Tekstil Sanayinde Uygulanabilirliği”. KAU IIBF Dergisi, 4(6), 15-32. </a:t>
            </a:r>
          </a:p>
          <a:p>
            <a:r>
              <a:rPr lang="tr-TR" sz="1800" dirty="0" smtClean="0">
                <a:latin typeface="Times New Roman" pitchFamily="18" charset="0"/>
                <a:cs typeface="Times New Roman" pitchFamily="18" charset="0"/>
              </a:rPr>
              <a:t>Gökçe, İsmail (2006), Mevcut Üretim Sürecinin Yalın Üretim Yaklaşımıyla Yeniden Yapılandırılması ve Bir Uygulama, Yüksek Lisans Tezi,İzmir. </a:t>
            </a:r>
          </a:p>
          <a:p>
            <a:r>
              <a:rPr lang="tr-TR" sz="1800" dirty="0" err="1">
                <a:latin typeface="Times New Roman" pitchFamily="18" charset="0"/>
                <a:cs typeface="Times New Roman" pitchFamily="18" charset="0"/>
              </a:rPr>
              <a:t>Jones</a:t>
            </a:r>
            <a:r>
              <a:rPr lang="tr-TR" sz="1800" dirty="0">
                <a:latin typeface="Times New Roman" pitchFamily="18" charset="0"/>
                <a:cs typeface="Times New Roman" pitchFamily="18" charset="0"/>
              </a:rPr>
              <a:t>, D.&amp; </a:t>
            </a:r>
            <a:r>
              <a:rPr lang="tr-TR" sz="1800" dirty="0" err="1">
                <a:latin typeface="Times New Roman" pitchFamily="18" charset="0"/>
                <a:cs typeface="Times New Roman" pitchFamily="18" charset="0"/>
              </a:rPr>
              <a:t>Womack</a:t>
            </a:r>
            <a:r>
              <a:rPr lang="tr-TR" sz="1800" dirty="0">
                <a:latin typeface="Times New Roman" pitchFamily="18" charset="0"/>
                <a:cs typeface="Times New Roman" pitchFamily="18" charset="0"/>
              </a:rPr>
              <a:t>, J. (2000).  Bütünü Görmek Genişletilmiş Değer Akışı Haritalama (</a:t>
            </a:r>
            <a:r>
              <a:rPr lang="tr-TR" sz="1800" dirty="0" err="1">
                <a:latin typeface="Times New Roman" pitchFamily="18" charset="0"/>
                <a:cs typeface="Times New Roman" pitchFamily="18" charset="0"/>
              </a:rPr>
              <a:t>Ayperi</a:t>
            </a:r>
            <a:r>
              <a:rPr lang="tr-TR" sz="1800" dirty="0">
                <a:latin typeface="Times New Roman" pitchFamily="18" charset="0"/>
                <a:cs typeface="Times New Roman" pitchFamily="18" charset="0"/>
              </a:rPr>
              <a:t> Okur, Ülkü Kulaç &amp; Bülent </a:t>
            </a:r>
            <a:r>
              <a:rPr lang="tr-TR" sz="1800" dirty="0" err="1">
                <a:latin typeface="Times New Roman" pitchFamily="18" charset="0"/>
                <a:cs typeface="Times New Roman" pitchFamily="18" charset="0"/>
              </a:rPr>
              <a:t>Kılınç</a:t>
            </a:r>
            <a:r>
              <a:rPr lang="tr-TR" sz="1800" dirty="0">
                <a:latin typeface="Times New Roman" pitchFamily="18" charset="0"/>
                <a:cs typeface="Times New Roman" pitchFamily="18" charset="0"/>
              </a:rPr>
              <a:t>). İstanbul: Yalın Enstitü Yayınları.</a:t>
            </a:r>
          </a:p>
          <a:p>
            <a:r>
              <a:rPr lang="tr-TR" sz="1800" dirty="0" err="1"/>
              <a:t>Lian</a:t>
            </a:r>
            <a:r>
              <a:rPr lang="tr-TR" sz="1800" dirty="0"/>
              <a:t>, Y.H. &amp; </a:t>
            </a:r>
            <a:r>
              <a:rPr lang="tr-TR" sz="1800" dirty="0" err="1"/>
              <a:t>Landeghem</a:t>
            </a:r>
            <a:r>
              <a:rPr lang="tr-TR" sz="1800" dirty="0"/>
              <a:t>, H.V. (2007). An Application of </a:t>
            </a:r>
            <a:r>
              <a:rPr lang="tr-TR" sz="1800" dirty="0" err="1"/>
              <a:t>Simulation</a:t>
            </a:r>
            <a:r>
              <a:rPr lang="tr-TR" sz="1800" dirty="0"/>
              <a:t> </a:t>
            </a:r>
            <a:r>
              <a:rPr lang="tr-TR" sz="1800" dirty="0" err="1"/>
              <a:t>and</a:t>
            </a:r>
            <a:r>
              <a:rPr lang="tr-TR" sz="1800" dirty="0"/>
              <a:t> Value </a:t>
            </a:r>
            <a:r>
              <a:rPr lang="tr-TR" sz="1800" dirty="0" err="1"/>
              <a:t>Stream</a:t>
            </a:r>
            <a:r>
              <a:rPr lang="tr-TR" sz="1800" dirty="0"/>
              <a:t> </a:t>
            </a:r>
            <a:r>
              <a:rPr lang="tr-TR" sz="1800" dirty="0" err="1"/>
              <a:t>Mapping</a:t>
            </a:r>
            <a:r>
              <a:rPr lang="tr-TR" sz="1800" dirty="0"/>
              <a:t> in </a:t>
            </a:r>
            <a:r>
              <a:rPr lang="tr-TR" sz="1800" dirty="0" err="1"/>
              <a:t>Lean</a:t>
            </a:r>
            <a:r>
              <a:rPr lang="tr-TR" sz="1800" dirty="0"/>
              <a:t> </a:t>
            </a:r>
            <a:r>
              <a:rPr lang="tr-TR" sz="1800" dirty="0" err="1"/>
              <a:t>Manufacturing</a:t>
            </a:r>
            <a:r>
              <a:rPr lang="tr-TR" sz="1800" dirty="0"/>
              <a:t>. </a:t>
            </a:r>
            <a:r>
              <a:rPr lang="tr-TR" sz="1800" dirty="0" err="1"/>
              <a:t>Ghent</a:t>
            </a:r>
            <a:r>
              <a:rPr lang="tr-TR" sz="1800" dirty="0"/>
              <a:t> </a:t>
            </a:r>
            <a:r>
              <a:rPr lang="tr-TR" sz="1800" dirty="0" err="1"/>
              <a:t>University</a:t>
            </a:r>
            <a:r>
              <a:rPr lang="tr-TR" sz="1800" dirty="0"/>
              <a:t>, </a:t>
            </a:r>
            <a:r>
              <a:rPr lang="tr-TR" sz="1800" dirty="0" err="1"/>
              <a:t>Department</a:t>
            </a:r>
            <a:r>
              <a:rPr lang="tr-TR" sz="1800" dirty="0"/>
              <a:t> of </a:t>
            </a:r>
            <a:r>
              <a:rPr lang="tr-TR" sz="1800" dirty="0" err="1"/>
              <a:t>Industrial</a:t>
            </a:r>
            <a:r>
              <a:rPr lang="tr-TR" sz="1800" dirty="0"/>
              <a:t> Management.</a:t>
            </a:r>
          </a:p>
          <a:p>
            <a:endParaRPr lang="tr-TR" sz="1900" dirty="0" smtClean="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56</a:t>
            </a:fld>
            <a:endParaRPr lang="tr-TR"/>
          </a:p>
        </p:txBody>
      </p:sp>
    </p:spTree>
    <p:extLst>
      <p:ext uri="{BB962C8B-B14F-4D97-AF65-F5344CB8AC3E}">
        <p14:creationId xmlns:p14="http://schemas.microsoft.com/office/powerpoint/2010/main" val="16020032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404664"/>
            <a:ext cx="8229600" cy="1066800"/>
          </a:xfrm>
        </p:spPr>
        <p:txBody>
          <a:bodyPr anchor="t">
            <a:normAutofit/>
          </a:bodyPr>
          <a:lstStyle/>
          <a:p>
            <a:r>
              <a:rPr lang="tr-TR" dirty="0" smtClean="0">
                <a:solidFill>
                  <a:schemeClr val="tx1"/>
                </a:solidFill>
                <a:effectLst/>
                <a:latin typeface="Times New Roman" pitchFamily="18" charset="0"/>
                <a:cs typeface="Times New Roman" pitchFamily="18" charset="0"/>
              </a:rPr>
              <a:t>KAYNAKÇA</a:t>
            </a:r>
            <a:endParaRPr lang="tr-TR" dirty="0">
              <a:solidFill>
                <a:schemeClr val="tx1"/>
              </a:solidFill>
            </a:endParaRPr>
          </a:p>
        </p:txBody>
      </p:sp>
      <p:sp>
        <p:nvSpPr>
          <p:cNvPr id="3" name="2 İçerik Yer Tutucusu"/>
          <p:cNvSpPr>
            <a:spLocks noGrp="1"/>
          </p:cNvSpPr>
          <p:nvPr>
            <p:ph idx="1"/>
          </p:nvPr>
        </p:nvSpPr>
        <p:spPr>
          <a:xfrm>
            <a:off x="467544" y="1268760"/>
            <a:ext cx="8208912" cy="5328592"/>
          </a:xfrm>
        </p:spPr>
        <p:txBody>
          <a:bodyPr>
            <a:noAutofit/>
          </a:bodyPr>
          <a:lstStyle/>
          <a:p>
            <a:r>
              <a:rPr lang="en-US" sz="1800" dirty="0" err="1">
                <a:latin typeface="Times New Roman" pitchFamily="18" charset="0"/>
                <a:cs typeface="Times New Roman" pitchFamily="18" charset="0"/>
              </a:rPr>
              <a:t>Abdelmalek</a:t>
            </a:r>
            <a:r>
              <a:rPr lang="en-US" sz="1800" dirty="0">
                <a:latin typeface="Times New Roman" pitchFamily="18" charset="0"/>
                <a:cs typeface="Times New Roman" pitchFamily="18" charset="0"/>
              </a:rPr>
              <a:t>, F., </a:t>
            </a:r>
            <a:r>
              <a:rPr lang="en-US" sz="1800" dirty="0" err="1">
                <a:latin typeface="Times New Roman" pitchFamily="18" charset="0"/>
                <a:cs typeface="Times New Roman" pitchFamily="18" charset="0"/>
              </a:rPr>
              <a:t>Rajgopal</a:t>
            </a:r>
            <a:r>
              <a:rPr lang="en-US" sz="1800" dirty="0">
                <a:latin typeface="Times New Roman" pitchFamily="18" charset="0"/>
                <a:cs typeface="Times New Roman" pitchFamily="18" charset="0"/>
              </a:rPr>
              <a:t>, J., Needy, K.L., (2006), “A Classification Model for The Process </a:t>
            </a:r>
            <a:r>
              <a:rPr lang="tr-TR" sz="1800" dirty="0">
                <a:latin typeface="Times New Roman" pitchFamily="18" charset="0"/>
                <a:cs typeface="Times New Roman" pitchFamily="18" charset="0"/>
              </a:rPr>
              <a:t>I</a:t>
            </a:r>
            <a:r>
              <a:rPr lang="en-US" sz="1800" dirty="0" err="1">
                <a:latin typeface="Times New Roman" pitchFamily="18" charset="0"/>
                <a:cs typeface="Times New Roman" pitchFamily="18" charset="0"/>
              </a:rPr>
              <a:t>ndustry</a:t>
            </a:r>
            <a:r>
              <a:rPr lang="en-US" sz="1800" dirty="0">
                <a:latin typeface="Times New Roman" pitchFamily="18" charset="0"/>
                <a:cs typeface="Times New Roman" pitchFamily="18" charset="0"/>
              </a:rPr>
              <a:t> to</a:t>
            </a:r>
            <a:r>
              <a:rPr lang="tr-TR" sz="1800" dirty="0">
                <a:latin typeface="Times New Roman" pitchFamily="18" charset="0"/>
                <a:cs typeface="Times New Roman" pitchFamily="18" charset="0"/>
              </a:rPr>
              <a:t> </a:t>
            </a:r>
            <a:r>
              <a:rPr lang="en-US" sz="1800" dirty="0">
                <a:latin typeface="Times New Roman" pitchFamily="18" charset="0"/>
                <a:cs typeface="Times New Roman" pitchFamily="18" charset="0"/>
              </a:rPr>
              <a:t>Guide The</a:t>
            </a:r>
            <a:r>
              <a:rPr lang="tr-TR" sz="1800" dirty="0">
                <a:latin typeface="Times New Roman" pitchFamily="18" charset="0"/>
                <a:cs typeface="Times New Roman" pitchFamily="18" charset="0"/>
              </a:rPr>
              <a:t> I</a:t>
            </a:r>
            <a:r>
              <a:rPr lang="en-US" sz="1800" dirty="0" err="1">
                <a:latin typeface="Times New Roman" pitchFamily="18" charset="0"/>
                <a:cs typeface="Times New Roman" pitchFamily="18" charset="0"/>
              </a:rPr>
              <a:t>mplementation</a:t>
            </a:r>
            <a:r>
              <a:rPr lang="en-US" sz="1800" dirty="0">
                <a:latin typeface="Times New Roman" pitchFamily="18" charset="0"/>
                <a:cs typeface="Times New Roman" pitchFamily="18" charset="0"/>
              </a:rPr>
              <a:t> of Lean”, </a:t>
            </a:r>
            <a:r>
              <a:rPr lang="en-US" sz="1800" i="1" dirty="0">
                <a:latin typeface="Times New Roman" pitchFamily="18" charset="0"/>
                <a:cs typeface="Times New Roman" pitchFamily="18" charset="0"/>
              </a:rPr>
              <a:t>Engineering Management Journal, 18(1), 15–25.</a:t>
            </a:r>
            <a:endParaRPr lang="tr-TR" sz="1800" i="1" dirty="0">
              <a:latin typeface="Times New Roman" pitchFamily="18" charset="0"/>
              <a:cs typeface="Times New Roman" pitchFamily="18" charset="0"/>
            </a:endParaRPr>
          </a:p>
          <a:p>
            <a:r>
              <a:rPr lang="tr-TR" sz="1800" dirty="0" err="1">
                <a:latin typeface="Times New Roman" pitchFamily="18" charset="0"/>
                <a:cs typeface="Times New Roman" pitchFamily="18" charset="0"/>
              </a:rPr>
              <a:t>Apilioğulları</a:t>
            </a:r>
            <a:r>
              <a:rPr lang="tr-TR" sz="1800" dirty="0">
                <a:latin typeface="Times New Roman" pitchFamily="18" charset="0"/>
                <a:cs typeface="Times New Roman" pitchFamily="18" charset="0"/>
              </a:rPr>
              <a:t>, Lütfi. </a:t>
            </a:r>
            <a:r>
              <a:rPr lang="tr-TR" sz="1800" i="1" dirty="0">
                <a:latin typeface="Times New Roman" pitchFamily="18" charset="0"/>
                <a:cs typeface="Times New Roman" pitchFamily="18" charset="0"/>
              </a:rPr>
              <a:t>Yalın Dönüşüm</a:t>
            </a:r>
            <a:r>
              <a:rPr lang="tr-TR" sz="1800" dirty="0">
                <a:latin typeface="Times New Roman" pitchFamily="18" charset="0"/>
                <a:cs typeface="Times New Roman" pitchFamily="18" charset="0"/>
              </a:rPr>
              <a:t>. 1. baskı. İstanbul: Sistem </a:t>
            </a:r>
            <a:r>
              <a:rPr lang="tr-TR" sz="1800" dirty="0" smtClean="0">
                <a:latin typeface="Times New Roman" pitchFamily="18" charset="0"/>
                <a:cs typeface="Times New Roman" pitchFamily="18" charset="0"/>
              </a:rPr>
              <a:t>Yayıncılık,2010.</a:t>
            </a:r>
          </a:p>
          <a:p>
            <a:r>
              <a:rPr lang="tr-TR" sz="1800" dirty="0" smtClean="0">
                <a:latin typeface="Times New Roman" pitchFamily="18" charset="0"/>
                <a:cs typeface="Times New Roman" pitchFamily="18" charset="0"/>
              </a:rPr>
              <a:t>Güre</a:t>
            </a:r>
            <a:r>
              <a:rPr lang="tr-TR" sz="1800" dirty="0">
                <a:latin typeface="Times New Roman" pitchFamily="18" charset="0"/>
                <a:cs typeface="Times New Roman" pitchFamily="18" charset="0"/>
              </a:rPr>
              <a:t>, Zehra (2006), Bir Üretim Modeli Olarak Yalın Üretim: İmalat Sektöründe Bir Uygulama, Yüksek Lisans Tezi, Dumlupınar Üniversitesi S.B.E., Kütahya. </a:t>
            </a:r>
          </a:p>
          <a:p>
            <a:r>
              <a:rPr lang="tr-TR" sz="1800" dirty="0" err="1" smtClean="0">
                <a:latin typeface="Times New Roman" pitchFamily="18" charset="0"/>
                <a:cs typeface="Times New Roman" pitchFamily="18" charset="0"/>
              </a:rPr>
              <a:t>Kobu</a:t>
            </a:r>
            <a:r>
              <a:rPr lang="tr-TR" sz="1800" dirty="0" smtClean="0">
                <a:latin typeface="Times New Roman" pitchFamily="18" charset="0"/>
                <a:cs typeface="Times New Roman" pitchFamily="18" charset="0"/>
              </a:rPr>
              <a:t>, Bülent</a:t>
            </a:r>
            <a:r>
              <a:rPr lang="tr-TR" sz="1800" i="1" dirty="0" smtClean="0">
                <a:latin typeface="Times New Roman" pitchFamily="18" charset="0"/>
                <a:cs typeface="Times New Roman" pitchFamily="18" charset="0"/>
              </a:rPr>
              <a:t>. Üretim Yönetimi</a:t>
            </a:r>
            <a:r>
              <a:rPr lang="tr-TR" sz="1800" dirty="0" smtClean="0">
                <a:latin typeface="Times New Roman" pitchFamily="18" charset="0"/>
                <a:cs typeface="Times New Roman" pitchFamily="18" charset="0"/>
              </a:rPr>
              <a:t>. 17. baskı. İstanbul: Beta Basım Yayın, 2014.</a:t>
            </a:r>
          </a:p>
          <a:p>
            <a:r>
              <a:rPr lang="tr-TR" sz="1800" dirty="0" err="1"/>
              <a:t>Marchwinski</a:t>
            </a:r>
            <a:r>
              <a:rPr lang="tr-TR" sz="1800" dirty="0"/>
              <a:t>, </a:t>
            </a:r>
            <a:r>
              <a:rPr lang="tr-TR" sz="1800" dirty="0" err="1"/>
              <a:t>Chet</a:t>
            </a:r>
            <a:r>
              <a:rPr lang="tr-TR" sz="1800" dirty="0"/>
              <a:t> &amp; John </a:t>
            </a:r>
            <a:r>
              <a:rPr lang="tr-TR" sz="1800" dirty="0" err="1"/>
              <a:t>Shook</a:t>
            </a:r>
            <a:r>
              <a:rPr lang="tr-TR" sz="1800" dirty="0"/>
              <a:t>. (2007). Yalın Kavramlar Sözlüğü (Ayşe Soydan&amp; Regaip Baran). İstanbul: Yalın Enstitü Yayınları</a:t>
            </a:r>
            <a:r>
              <a:rPr lang="tr-TR" sz="1800" dirty="0" smtClean="0"/>
              <a:t>.</a:t>
            </a:r>
            <a:endParaRPr lang="tr-TR" sz="1800" dirty="0" smtClean="0">
              <a:latin typeface="Times New Roman" pitchFamily="18" charset="0"/>
              <a:cs typeface="Times New Roman" pitchFamily="18" charset="0"/>
            </a:endParaRPr>
          </a:p>
          <a:p>
            <a:r>
              <a:rPr lang="tr-TR" sz="1800" dirty="0" smtClean="0">
                <a:latin typeface="Times New Roman" pitchFamily="18" charset="0"/>
                <a:cs typeface="Times New Roman" pitchFamily="18" charset="0"/>
              </a:rPr>
              <a:t>Özçelik</a:t>
            </a:r>
            <a:r>
              <a:rPr lang="tr-TR" sz="1800" dirty="0">
                <a:latin typeface="Times New Roman" pitchFamily="18" charset="0"/>
                <a:cs typeface="Times New Roman" pitchFamily="18" charset="0"/>
              </a:rPr>
              <a:t>, T.Ö., Cinoğlu, F., (2013), “Yalın Felsefe ve Bir Otomotiv Yan Sanayi Uygulaması”, İstanbul Ticaret Üniversitesi Fen Bilimleri Dergisi, 12(26), 79-101</a:t>
            </a:r>
          </a:p>
          <a:p>
            <a:r>
              <a:rPr lang="tr-TR" sz="1800" dirty="0">
                <a:latin typeface="Times New Roman" pitchFamily="18" charset="0"/>
                <a:cs typeface="Times New Roman" pitchFamily="18" charset="0"/>
              </a:rPr>
              <a:t>Öztürk, Ahmet (2009), “Kalite Yönetimi ve Planlaması”, s.476, Ekin Yayınları, Bursa. </a:t>
            </a:r>
          </a:p>
          <a:p>
            <a:r>
              <a:rPr lang="tr-TR" sz="1800" dirty="0" smtClean="0">
                <a:latin typeface="Times New Roman" pitchFamily="18" charset="0"/>
                <a:cs typeface="Times New Roman" pitchFamily="18" charset="0"/>
              </a:rPr>
              <a:t>Sezen</a:t>
            </a:r>
            <a:r>
              <a:rPr lang="tr-TR" sz="1800" dirty="0">
                <a:latin typeface="Times New Roman" pitchFamily="18" charset="0"/>
                <a:cs typeface="Times New Roman" pitchFamily="18" charset="0"/>
              </a:rPr>
              <a:t>, Bülent. </a:t>
            </a:r>
            <a:r>
              <a:rPr lang="tr-TR" sz="1800" i="1" dirty="0">
                <a:latin typeface="Times New Roman" pitchFamily="18" charset="0"/>
                <a:cs typeface="Times New Roman" pitchFamily="18" charset="0"/>
              </a:rPr>
              <a:t>Üretim</a:t>
            </a:r>
            <a:r>
              <a:rPr lang="tr-TR" sz="1800" dirty="0">
                <a:latin typeface="Times New Roman" pitchFamily="18" charset="0"/>
                <a:cs typeface="Times New Roman" pitchFamily="18" charset="0"/>
              </a:rPr>
              <a:t>. 1.baskı.İstanbul: Eflatun Yayınevi, 2011</a:t>
            </a:r>
            <a:r>
              <a:rPr lang="tr-TR" sz="1800" dirty="0" smtClean="0">
                <a:latin typeface="Times New Roman" pitchFamily="18" charset="0"/>
                <a:cs typeface="Times New Roman" pitchFamily="18" charset="0"/>
              </a:rPr>
              <a:t>.</a:t>
            </a:r>
          </a:p>
          <a:p>
            <a:r>
              <a:rPr lang="tr-TR" sz="1800" dirty="0" err="1"/>
              <a:t>Womack</a:t>
            </a:r>
            <a:r>
              <a:rPr lang="tr-TR" sz="1800" dirty="0"/>
              <a:t> , J. P. &amp; </a:t>
            </a:r>
            <a:r>
              <a:rPr lang="tr-TR" sz="1800" dirty="0" err="1"/>
              <a:t>Jones</a:t>
            </a:r>
            <a:r>
              <a:rPr lang="tr-TR" sz="1800" dirty="0"/>
              <a:t>, D. T., (2007). Yalın Düşünce, (Yamak, O.). İstanbul: Optimist Yayın Dağıtım. </a:t>
            </a:r>
          </a:p>
          <a:p>
            <a:endParaRPr lang="tr-TR" sz="1800" dirty="0">
              <a:latin typeface="Times New Roman" pitchFamily="18" charset="0"/>
              <a:cs typeface="Times New Roman" pitchFamily="18" charset="0"/>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57</a:t>
            </a:fld>
            <a:endParaRPr lang="tr-TR"/>
          </a:p>
        </p:txBody>
      </p:sp>
    </p:spTree>
    <p:extLst>
      <p:ext uri="{BB962C8B-B14F-4D97-AF65-F5344CB8AC3E}">
        <p14:creationId xmlns:p14="http://schemas.microsoft.com/office/powerpoint/2010/main" val="6926317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endParaRPr lang="tr-TR" dirty="0"/>
          </a:p>
        </p:txBody>
      </p:sp>
      <p:sp>
        <p:nvSpPr>
          <p:cNvPr id="3" name="İçerik Yer Tutucusu 2"/>
          <p:cNvSpPr>
            <a:spLocks noGrp="1"/>
          </p:cNvSpPr>
          <p:nvPr>
            <p:ph idx="1"/>
          </p:nvPr>
        </p:nvSpPr>
        <p:spPr>
          <a:xfrm>
            <a:off x="457200" y="2948650"/>
            <a:ext cx="8229600" cy="960700"/>
          </a:xfrm>
        </p:spPr>
        <p:txBody>
          <a:bodyPr>
            <a:normAutofit lnSpcReduction="10000"/>
          </a:bodyPr>
          <a:lstStyle/>
          <a:p>
            <a:pPr marL="109728" indent="0" algn="ctr">
              <a:buNone/>
            </a:pPr>
            <a:r>
              <a:rPr lang="tr-TR" sz="6000" dirty="0" smtClean="0"/>
              <a:t>TEŞEKKÜRLER…</a:t>
            </a:r>
          </a:p>
          <a:p>
            <a:pPr marL="109728" indent="0">
              <a:buNone/>
            </a:pPr>
            <a:endParaRPr lang="tr-TR" dirty="0" smtClean="0"/>
          </a:p>
          <a:p>
            <a:pPr marL="109728" indent="0">
              <a:buNone/>
            </a:pP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58</a:t>
            </a:fld>
            <a:endParaRPr lang="tr-TR"/>
          </a:p>
        </p:txBody>
      </p:sp>
    </p:spTree>
    <p:extLst>
      <p:ext uri="{BB962C8B-B14F-4D97-AF65-F5344CB8AC3E}">
        <p14:creationId xmlns:p14="http://schemas.microsoft.com/office/powerpoint/2010/main" val="31427718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692696"/>
            <a:ext cx="8173322" cy="5832648"/>
          </a:xfrm>
          <a:prstGeom prst="rect">
            <a:avLst/>
          </a:prstGeom>
        </p:spPr>
      </p:pic>
    </p:spTree>
    <p:extLst>
      <p:ext uri="{BB962C8B-B14F-4D97-AF65-F5344CB8AC3E}">
        <p14:creationId xmlns:p14="http://schemas.microsoft.com/office/powerpoint/2010/main" val="13153530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Özel 1">
      <a:majorFont>
        <a:latin typeface="Times New Roman"/>
        <a:ea typeface=""/>
        <a:cs typeface=""/>
      </a:majorFont>
      <a:minorFont>
        <a:latin typeface="Times New Roman"/>
        <a:ea typeface=""/>
        <a:cs typeface=""/>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2653</TotalTime>
  <Words>1946</Words>
  <Application>Microsoft Office PowerPoint</Application>
  <PresentationFormat>Ekran Gösterisi (4:3)</PresentationFormat>
  <Paragraphs>373</Paragraphs>
  <Slides>59</Slides>
  <Notes>4</Notes>
  <HiddenSlides>0</HiddenSlides>
  <MMClips>0</MMClips>
  <ScaleCrop>false</ScaleCrop>
  <HeadingPairs>
    <vt:vector size="6" baseType="variant">
      <vt:variant>
        <vt:lpstr>Tema</vt:lpstr>
      </vt:variant>
      <vt:variant>
        <vt:i4>1</vt:i4>
      </vt:variant>
      <vt:variant>
        <vt:lpstr>Bağlantılar</vt:lpstr>
      </vt:variant>
      <vt:variant>
        <vt:i4>2</vt:i4>
      </vt:variant>
      <vt:variant>
        <vt:lpstr>Slayt Başlıkları</vt:lpstr>
      </vt:variant>
      <vt:variant>
        <vt:i4>59</vt:i4>
      </vt:variant>
    </vt:vector>
  </HeadingPairs>
  <TitlesOfParts>
    <vt:vector size="62" baseType="lpstr">
      <vt:lpstr>Şehir Hayatı</vt:lpstr>
      <vt:lpstr>C:\Users\Acer\Desktop\güncelleme mevcut durum 17-02-2015.vsdx\Drawing\~Sayfa-1\Sheet.318</vt:lpstr>
      <vt:lpstr>C:\Users\Acer\Desktop\güncelleme mevcut durum 17-02-2015.vsdx\Drawing\~Sayfa-1\Sheet.318</vt:lpstr>
      <vt:lpstr>  Özel Kalite Teknikleri                                     &amp;    Bir İşletmede Uygulanması</vt:lpstr>
      <vt:lpstr>PowerPoint Sunusu</vt:lpstr>
      <vt:lpstr>Özel Kalite Teknikleri</vt:lpstr>
      <vt:lpstr>1.1 Yalın Üretim </vt:lpstr>
      <vt:lpstr>1.1 Yalın Üretim</vt:lpstr>
      <vt:lpstr>1.2 Yalın Üretim Sisteminin Prensipleri</vt:lpstr>
      <vt:lpstr>1.3 Yalın Üretimde Temel İsraflar</vt:lpstr>
      <vt:lpstr>1.4 Yalın Üretim Teknikleri</vt:lpstr>
      <vt:lpstr>1.4 Yalın Üretim Teknikleri</vt:lpstr>
      <vt:lpstr>2. TPM-Toplam Üretken Bakım (Total Productive Maintanence)</vt:lpstr>
      <vt:lpstr>2. TPM-Toplam Üretken Bakım (Total Productive Maintanence)</vt:lpstr>
      <vt:lpstr>PowerPoint Sunusu</vt:lpstr>
      <vt:lpstr>2.1 TPM’in Buzdağı Benzetisi</vt:lpstr>
      <vt:lpstr>2.2 TPM’in Yapıtaşları</vt:lpstr>
      <vt:lpstr>2.3 “16 Büyük Kayıp”</vt:lpstr>
      <vt:lpstr>2.4 Toplam Ekipman Etkinliği(OEE)</vt:lpstr>
      <vt:lpstr>UYGULAMA</vt:lpstr>
      <vt:lpstr>3. UYGULAMA </vt:lpstr>
      <vt:lpstr>3.1 Şirket Tanıtma</vt:lpstr>
      <vt:lpstr>3.2 Çalışma Ekibinin Oluşturulması</vt:lpstr>
      <vt:lpstr>3.3 Çalışma Alanının Belirlenmesi</vt:lpstr>
      <vt:lpstr>3.4 Formüller</vt:lpstr>
      <vt:lpstr>3.4 Formüller</vt:lpstr>
      <vt:lpstr>3.5 Mevcut Durum Analizi</vt:lpstr>
      <vt:lpstr>3.5 Mevcut Durum Analizi</vt:lpstr>
      <vt:lpstr>3.5.1 Operasyon/Makine Duruş Sayısı/Süresi</vt:lpstr>
      <vt:lpstr>3.5.2 Operatör Doluluğu</vt:lpstr>
      <vt:lpstr>3.5.3 Kola Düğme Dikim Operasyonu</vt:lpstr>
      <vt:lpstr>3.5.4 Kola Düğme Dikim Kayıp Zamanlar</vt:lpstr>
      <vt:lpstr>3.5.5 Kol Balığı Dikim Operasyonu</vt:lpstr>
      <vt:lpstr>3.5.6 Kol Balığı Dikim Kayıp Zaman</vt:lpstr>
      <vt:lpstr>Peki, Kol Balığı Dikme operasyonunun bekleme süresi genel hat içerisinde kabul edilebilir bir süre mi?</vt:lpstr>
      <vt:lpstr>3.5.7 Karar Verme için Kullanılan Parametreler/Özet  </vt:lpstr>
      <vt:lpstr>İYİLEŞTİRME  ÇALIŞMALARI ve SONUÇLARI</vt:lpstr>
      <vt:lpstr>3.6 İyileştirme Çalışmaları</vt:lpstr>
      <vt:lpstr>3.6.1 Düğme Makinesinde Çıkan Hatalar</vt:lpstr>
      <vt:lpstr>3.6.2 Neden-Sonuç Diyagramı</vt:lpstr>
      <vt:lpstr>3.6.3 “5 Niçin Analizi” </vt:lpstr>
      <vt:lpstr>3.6.4 Yapılan Çalışmalar</vt:lpstr>
      <vt:lpstr>3.6.4.1 Ek Pim</vt:lpstr>
      <vt:lpstr>3.6.4.2 Pozisyonlama Tırnakları</vt:lpstr>
      <vt:lpstr>3.6.4.3 Ek Plaka Montajı</vt:lpstr>
      <vt:lpstr>3.6.4.4 Sünger Yenilenmesi </vt:lpstr>
      <vt:lpstr>3.6.4.5 Tota Hazırlanması</vt:lpstr>
      <vt:lpstr>3.6.5 Operatöre Eğitim Verilmesi</vt:lpstr>
      <vt:lpstr>Örnek Eğitim</vt:lpstr>
      <vt:lpstr>3.6.6 Temizlik Standartları/Otonom Bakım Planı Oluşturulması </vt:lpstr>
      <vt:lpstr>3.6.7 Periyodik Bakım Planının Oluşturulması</vt:lpstr>
      <vt:lpstr>3.7 İyileştirme Sonuçları</vt:lpstr>
      <vt:lpstr>3.7.1 Makine Duruş Sayısı-Süresi</vt:lpstr>
      <vt:lpstr>3.7.2 OEE Değerleri</vt:lpstr>
      <vt:lpstr>Kola düğme dikme operasyonundaki kayıp zamanların azalması performans ve verimlilik değerlerinin birbirine yaklaşmasını sağlamıştır.</vt:lpstr>
      <vt:lpstr>3.7.4 Operatör Doluluğu</vt:lpstr>
      <vt:lpstr>3.7.5 Standartlaştırılmış İş Bekleme Süreleri</vt:lpstr>
      <vt:lpstr>3.7.6 Proses Çevrim Verimliliği</vt:lpstr>
      <vt:lpstr>KAYNAKÇA</vt:lpstr>
      <vt:lpstr>KAYNAKÇA</vt:lpstr>
      <vt:lpstr>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Yalın Üretim </dc:title>
  <dc:creator>Acer</dc:creator>
  <cp:lastModifiedBy>zafer</cp:lastModifiedBy>
  <cp:revision>167</cp:revision>
  <dcterms:created xsi:type="dcterms:W3CDTF">2015-03-06T14:21:20Z</dcterms:created>
  <dcterms:modified xsi:type="dcterms:W3CDTF">2015-12-03T20:00:05Z</dcterms:modified>
</cp:coreProperties>
</file>