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8" r:id="rId4"/>
    <p:sldId id="260" r:id="rId5"/>
    <p:sldId id="267" r:id="rId6"/>
    <p:sldId id="257" r:id="rId7"/>
    <p:sldId id="261" r:id="rId8"/>
    <p:sldId id="262" r:id="rId9"/>
    <p:sldId id="263" r:id="rId10"/>
    <p:sldId id="264" r:id="rId11"/>
    <p:sldId id="268" r:id="rId12"/>
    <p:sldId id="269"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5AB7591F-7E92-47B7-B561-92F9F1F00EBF}" type="datetimeFigureOut">
              <a:rPr lang="tr-TR" smtClean="0"/>
              <a:t>9.12.2015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3794719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AB7591F-7E92-47B7-B561-92F9F1F00EBF}" type="datetimeFigureOut">
              <a:rPr lang="tr-TR" smtClean="0"/>
              <a:t>9.12.2015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608648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B7591F-7E92-47B7-B561-92F9F1F00EBF}" type="datetimeFigureOut">
              <a:rPr lang="tr-TR" smtClean="0"/>
              <a:t>9.12.2015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50809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5AB7591F-7E92-47B7-B561-92F9F1F00EBF}" type="datetimeFigureOut">
              <a:rPr lang="tr-TR" smtClean="0"/>
              <a:t>9.12.2015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2569672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5AB7591F-7E92-47B7-B561-92F9F1F00EBF}" type="datetimeFigureOut">
              <a:rPr lang="tr-TR" smtClean="0"/>
              <a:t>9.12.2015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238957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5AB7591F-7E92-47B7-B561-92F9F1F00EBF}" type="datetimeFigureOut">
              <a:rPr lang="tr-TR" smtClean="0"/>
              <a:t>9.12.2015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2000291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B7591F-7E92-47B7-B561-92F9F1F00EBF}" type="datetimeFigureOut">
              <a:rPr lang="tr-TR" smtClean="0"/>
              <a:t>9.12.2015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1368621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B7591F-7E92-47B7-B561-92F9F1F00EBF}" type="datetimeFigureOut">
              <a:rPr lang="tr-TR" smtClean="0"/>
              <a:t>9.12.2015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150835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B7591F-7E92-47B7-B561-92F9F1F00EBF}" type="datetimeFigureOut">
              <a:rPr lang="tr-TR" smtClean="0"/>
              <a:t>9.12.2015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412841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AB7591F-7E92-47B7-B561-92F9F1F00EBF}" type="datetimeFigureOut">
              <a:rPr lang="tr-TR" smtClean="0"/>
              <a:t>9.12.2015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2797293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AB7591F-7E92-47B7-B561-92F9F1F00EBF}" type="datetimeFigureOut">
              <a:rPr lang="tr-TR" smtClean="0"/>
              <a:t>9.12.2015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993218-C34E-4B7F-B076-84E0056A4DE4}" type="slidenum">
              <a:rPr lang="tr-TR" smtClean="0"/>
              <a:t>‹#›</a:t>
            </a:fld>
            <a:endParaRPr lang="tr-TR"/>
          </a:p>
        </p:txBody>
      </p:sp>
    </p:spTree>
    <p:extLst>
      <p:ext uri="{BB962C8B-B14F-4D97-AF65-F5344CB8AC3E}">
        <p14:creationId xmlns:p14="http://schemas.microsoft.com/office/powerpoint/2010/main" val="2000994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B7591F-7E92-47B7-B561-92F9F1F00EBF}" type="datetimeFigureOut">
              <a:rPr lang="tr-TR" smtClean="0"/>
              <a:t>9.12.2015</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993218-C34E-4B7F-B076-84E0056A4DE4}" type="slidenum">
              <a:rPr lang="tr-TR" smtClean="0"/>
              <a:t>‹#›</a:t>
            </a:fld>
            <a:endParaRPr lang="tr-TR"/>
          </a:p>
        </p:txBody>
      </p:sp>
    </p:spTree>
    <p:extLst>
      <p:ext uri="{BB962C8B-B14F-4D97-AF65-F5344CB8AC3E}">
        <p14:creationId xmlns:p14="http://schemas.microsoft.com/office/powerpoint/2010/main" val="50126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9071" y="283335"/>
            <a:ext cx="10753858" cy="4146997"/>
          </a:xfrm>
        </p:spPr>
        <p:txBody>
          <a:bodyPr>
            <a:normAutofit/>
          </a:bodyPr>
          <a:lstStyle/>
          <a:p>
            <a:r>
              <a:rPr lang="tr-TR" sz="6600" b="1" dirty="0" smtClean="0"/>
              <a:t> HAVAYOLU </a:t>
            </a:r>
            <a:br>
              <a:rPr lang="tr-TR" sz="6600" b="1" dirty="0" smtClean="0"/>
            </a:br>
            <a:r>
              <a:rPr lang="tr-TR" sz="6600" b="1" dirty="0" smtClean="0"/>
              <a:t>UÇUŞ PLANLAMADA </a:t>
            </a:r>
            <a:r>
              <a:rPr lang="tr-TR" sz="6600" b="1" dirty="0" smtClean="0"/>
              <a:t/>
            </a:r>
            <a:br>
              <a:rPr lang="tr-TR" sz="6600" b="1" dirty="0" smtClean="0"/>
            </a:br>
            <a:r>
              <a:rPr lang="tr-TR" sz="6600" b="1" dirty="0" smtClean="0"/>
              <a:t>UÇUŞ ROTASYON </a:t>
            </a:r>
            <a:r>
              <a:rPr lang="tr-TR" sz="6600" b="1" dirty="0" smtClean="0"/>
              <a:t/>
            </a:r>
            <a:br>
              <a:rPr lang="tr-TR" sz="6600" b="1" dirty="0" smtClean="0"/>
            </a:br>
            <a:r>
              <a:rPr lang="tr-TR" sz="6600" b="1" dirty="0" smtClean="0"/>
              <a:t>OPTİMİZASYONU</a:t>
            </a:r>
            <a:endParaRPr lang="tr-TR" sz="6600" b="1" dirty="0"/>
          </a:p>
        </p:txBody>
      </p:sp>
      <p:sp>
        <p:nvSpPr>
          <p:cNvPr id="3" name="Subtitle 2"/>
          <p:cNvSpPr>
            <a:spLocks noGrp="1"/>
          </p:cNvSpPr>
          <p:nvPr>
            <p:ph type="subTitle" idx="1"/>
          </p:nvPr>
        </p:nvSpPr>
        <p:spPr>
          <a:xfrm>
            <a:off x="1524000" y="4893971"/>
            <a:ext cx="9144000" cy="1043189"/>
          </a:xfrm>
        </p:spPr>
        <p:txBody>
          <a:bodyPr>
            <a:normAutofit/>
          </a:bodyPr>
          <a:lstStyle/>
          <a:p>
            <a:r>
              <a:rPr lang="tr-TR" dirty="0" smtClean="0"/>
              <a:t>Simge </a:t>
            </a:r>
            <a:r>
              <a:rPr lang="tr-TR" dirty="0" smtClean="0"/>
              <a:t>VAROL</a:t>
            </a:r>
          </a:p>
          <a:p>
            <a:r>
              <a:rPr lang="tr-TR" dirty="0" smtClean="0"/>
              <a:t>150892006</a:t>
            </a:r>
          </a:p>
          <a:p>
            <a:endParaRPr lang="tr-TR" dirty="0"/>
          </a:p>
        </p:txBody>
      </p:sp>
    </p:spTree>
    <p:extLst>
      <p:ext uri="{BB962C8B-B14F-4D97-AF65-F5344CB8AC3E}">
        <p14:creationId xmlns:p14="http://schemas.microsoft.com/office/powerpoint/2010/main" val="25290347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2734" y="1738649"/>
            <a:ext cx="10740980" cy="2446986"/>
          </a:xfrm>
        </p:spPr>
        <p:txBody>
          <a:bodyPr>
            <a:noAutofit/>
          </a:bodyPr>
          <a:lstStyle/>
          <a:p>
            <a:pPr algn="just"/>
            <a:r>
              <a:rPr lang="tr-TR" sz="2800" dirty="0" smtClean="0"/>
              <a:t>	</a:t>
            </a:r>
            <a:r>
              <a:rPr lang="tr-TR" sz="2800" b="1" u="sng" dirty="0">
                <a:latin typeface="+mn-lt"/>
                <a:ea typeface="+mn-ea"/>
                <a:cs typeface="+mn-cs"/>
              </a:rPr>
              <a:t>Bu </a:t>
            </a:r>
            <a:r>
              <a:rPr lang="tr-TR" sz="2800" b="1" u="sng" dirty="0">
                <a:latin typeface="+mn-lt"/>
                <a:ea typeface="+mn-ea"/>
                <a:cs typeface="+mn-cs"/>
              </a:rPr>
              <a:t>çalışmanın amacı</a:t>
            </a:r>
            <a:r>
              <a:rPr lang="tr-TR" sz="2800" dirty="0">
                <a:latin typeface="+mn-lt"/>
                <a:ea typeface="+mn-ea"/>
                <a:cs typeface="+mn-cs"/>
              </a:rPr>
              <a:t>, havayolu şirketlerinin en büyük maliyet kalemlerinden biri olan ekip planlama konusunun incelenmesi ve ekip planlama sürecinin ilk aşaması olan </a:t>
            </a:r>
            <a:r>
              <a:rPr lang="tr-TR" sz="2800" dirty="0" smtClean="0">
                <a:latin typeface="+mn-lt"/>
                <a:ea typeface="+mn-ea"/>
                <a:cs typeface="+mn-cs"/>
              </a:rPr>
              <a:t>uçuş rotasyonları </a:t>
            </a:r>
            <a:r>
              <a:rPr lang="tr-TR" sz="2800" dirty="0">
                <a:latin typeface="+mn-lt"/>
                <a:ea typeface="+mn-ea"/>
                <a:cs typeface="+mn-cs"/>
              </a:rPr>
              <a:t>üretimi konusunda genetik algoritmalar ile bir optimizasyon algoritmasının geliştirilmesidir. </a:t>
            </a:r>
          </a:p>
        </p:txBody>
      </p:sp>
    </p:spTree>
    <p:extLst>
      <p:ext uri="{BB962C8B-B14F-4D97-AF65-F5344CB8AC3E}">
        <p14:creationId xmlns:p14="http://schemas.microsoft.com/office/powerpoint/2010/main" val="2318290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2267" y="703384"/>
            <a:ext cx="10515600" cy="5669281"/>
          </a:xfrm>
        </p:spPr>
        <p:txBody>
          <a:bodyPr>
            <a:normAutofit/>
          </a:bodyPr>
          <a:lstStyle/>
          <a:p>
            <a:pPr marL="0" indent="0" algn="just">
              <a:buNone/>
            </a:pPr>
            <a:r>
              <a:rPr lang="tr-TR" dirty="0" smtClean="0"/>
              <a:t>	</a:t>
            </a:r>
            <a:r>
              <a:rPr lang="tr-TR" b="1" u="sng" dirty="0" smtClean="0"/>
              <a:t>Havayolu Ekip Planlama</a:t>
            </a:r>
            <a:r>
              <a:rPr lang="tr-TR" dirty="0" smtClean="0"/>
              <a:t>; bir havayolu şirketi bünyesinde çalışan, çeşitli niteliklere sahip olan uçuş mürettebatının (crew), firma tarafından planlanmış olan uçuş programını eksiksiz tamamlayacak şekilde uçuş görevlerine atanması işlemi olarak tanımlanabilir. Ve bu süreç doğrudan firmanın uçuş maliyetlerini etkilediği için, günümüzün rekabetçi piyasa koşullarında havayolu firmaları için ekonomik açıdan her geçen gün önemi artan bir konudur. Öyleki, ekip maliyetleri, havayolu firmaları için </a:t>
            </a:r>
            <a:r>
              <a:rPr lang="tr-TR" b="1" i="1" dirty="0" smtClean="0"/>
              <a:t>yakıt tüketiminden</a:t>
            </a:r>
            <a:r>
              <a:rPr lang="tr-TR" b="1" dirty="0" smtClean="0"/>
              <a:t> </a:t>
            </a:r>
            <a:r>
              <a:rPr lang="tr-TR" dirty="0" smtClean="0"/>
              <a:t>sonraki en büyük ikinci maliyet unsurudur. </a:t>
            </a:r>
          </a:p>
          <a:p>
            <a:pPr marL="0" indent="0" algn="just">
              <a:buNone/>
            </a:pPr>
            <a:r>
              <a:rPr lang="tr-TR" dirty="0" smtClean="0"/>
              <a:t>	</a:t>
            </a:r>
            <a:r>
              <a:rPr lang="tr-TR" dirty="0" smtClean="0"/>
              <a:t>Uçuş rotasyon </a:t>
            </a:r>
            <a:r>
              <a:rPr lang="tr-TR" dirty="0"/>
              <a:t>optimizasyonu göz önüne alındığında, orta büyüklükteki bir havayolu şirketinin, bir uçuş noktasında, yüzlerce farklı havaalanı ile bağlantısı olabileceği için milyonlarca farklı olasılık ile karşılaşılmaktadır. </a:t>
            </a:r>
          </a:p>
          <a:p>
            <a:pPr marL="0" indent="0" algn="just">
              <a:buNone/>
            </a:pPr>
            <a:endParaRPr lang="tr-TR" dirty="0" smtClean="0"/>
          </a:p>
          <a:p>
            <a:pPr marL="0" indent="0" algn="just">
              <a:buNone/>
            </a:pPr>
            <a:endParaRPr lang="tr-TR" dirty="0"/>
          </a:p>
          <a:p>
            <a:pPr marL="0" indent="0" algn="just">
              <a:buNone/>
            </a:pPr>
            <a:endParaRPr lang="tr-TR" dirty="0"/>
          </a:p>
        </p:txBody>
      </p:sp>
    </p:spTree>
    <p:extLst>
      <p:ext uri="{BB962C8B-B14F-4D97-AF65-F5344CB8AC3E}">
        <p14:creationId xmlns:p14="http://schemas.microsoft.com/office/powerpoint/2010/main" val="27597505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2267" y="858129"/>
            <a:ext cx="10515600" cy="4965896"/>
          </a:xfrm>
        </p:spPr>
        <p:txBody>
          <a:bodyPr>
            <a:normAutofit/>
          </a:bodyPr>
          <a:lstStyle/>
          <a:p>
            <a:pPr marL="0" indent="0" algn="just">
              <a:buNone/>
            </a:pPr>
            <a:r>
              <a:rPr lang="tr-TR" dirty="0" smtClean="0"/>
              <a:t>	Süreç, temel olarak </a:t>
            </a:r>
            <a:r>
              <a:rPr lang="tr-TR" dirty="0" smtClean="0"/>
              <a:t>Uçuş Rotasyon problemi </a:t>
            </a:r>
            <a:r>
              <a:rPr lang="tr-TR" dirty="0" smtClean="0"/>
              <a:t>çözülmektedir. Bu aşamada havayolu firmasının programındaki her uçuşu en az bir kez kapsayan ve aynı zamanda maliyetleri minimize eden </a:t>
            </a:r>
            <a:r>
              <a:rPr lang="tr-TR" dirty="0" smtClean="0"/>
              <a:t>Uçuş Rotasyonları kümesi </a:t>
            </a:r>
            <a:r>
              <a:rPr lang="tr-TR" dirty="0" smtClean="0"/>
              <a:t>oluşturulur. </a:t>
            </a:r>
            <a:endParaRPr lang="tr-TR" dirty="0" smtClean="0"/>
          </a:p>
          <a:p>
            <a:pPr marL="0" indent="0" algn="just">
              <a:buNone/>
            </a:pPr>
            <a:r>
              <a:rPr lang="tr-TR" dirty="0" smtClean="0"/>
              <a:t>	</a:t>
            </a:r>
            <a:r>
              <a:rPr lang="tr-TR" dirty="0" smtClean="0"/>
              <a:t>Ekip planlaması aşamasında her </a:t>
            </a:r>
            <a:r>
              <a:rPr lang="tr-TR" dirty="0" smtClean="0"/>
              <a:t>iki aşamada da, sivil havacılık kurumunun ve havayolu firmasının uyguladığı bir çok kısıt göz önüne alınmak zorundadır. Bu durum ele alınan problemi yüksek seviyede kısıtlı bir optimizasyon problemine dönüştürmektedir. </a:t>
            </a:r>
            <a:endParaRPr lang="tr-TR" dirty="0"/>
          </a:p>
          <a:p>
            <a:pPr marL="0" indent="0" algn="just">
              <a:buNone/>
            </a:pPr>
            <a:endParaRPr lang="tr-TR" dirty="0"/>
          </a:p>
        </p:txBody>
      </p:sp>
    </p:spTree>
    <p:extLst>
      <p:ext uri="{BB962C8B-B14F-4D97-AF65-F5344CB8AC3E}">
        <p14:creationId xmlns:p14="http://schemas.microsoft.com/office/powerpoint/2010/main" val="22993491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3036" y="2178431"/>
            <a:ext cx="10496281" cy="2387600"/>
          </a:xfrm>
        </p:spPr>
        <p:txBody>
          <a:bodyPr>
            <a:noAutofit/>
          </a:bodyPr>
          <a:lstStyle/>
          <a:p>
            <a:pPr algn="just"/>
            <a:r>
              <a:rPr lang="tr-TR" sz="2800" dirty="0" smtClean="0">
                <a:latin typeface="+mn-lt"/>
                <a:ea typeface="+mn-ea"/>
                <a:cs typeface="+mn-cs"/>
              </a:rPr>
              <a:t>	Çalışmada </a:t>
            </a:r>
            <a:r>
              <a:rPr lang="tr-TR" sz="2800" dirty="0">
                <a:latin typeface="+mn-lt"/>
                <a:ea typeface="+mn-ea"/>
                <a:cs typeface="+mn-cs"/>
              </a:rPr>
              <a:t>öncelikle </a:t>
            </a:r>
            <a:r>
              <a:rPr lang="tr-TR" sz="2800" dirty="0" smtClean="0">
                <a:latin typeface="+mn-lt"/>
                <a:ea typeface="+mn-ea"/>
                <a:cs typeface="+mn-cs"/>
              </a:rPr>
              <a:t>uçuş planlamanın </a:t>
            </a:r>
            <a:r>
              <a:rPr lang="tr-TR" sz="2800" dirty="0">
                <a:latin typeface="+mn-lt"/>
                <a:ea typeface="+mn-ea"/>
                <a:cs typeface="+mn-cs"/>
              </a:rPr>
              <a:t>önemi belirtilmiştir. </a:t>
            </a:r>
            <a:r>
              <a:rPr lang="tr-TR" sz="2800" dirty="0">
                <a:latin typeface="+mn-lt"/>
                <a:ea typeface="+mn-ea"/>
                <a:cs typeface="+mn-cs"/>
              </a:rPr>
              <a:t>Daha sonra planlama süreci ile ilgili temel kavram ve tanımlar açıklanmıştır. </a:t>
            </a:r>
            <a:r>
              <a:rPr lang="tr-TR" sz="2800" dirty="0">
                <a:latin typeface="+mn-lt"/>
                <a:ea typeface="+mn-ea"/>
                <a:cs typeface="+mn-cs"/>
              </a:rPr>
              <a:t>İleriki bölümlerde ise </a:t>
            </a:r>
            <a:r>
              <a:rPr lang="tr-TR" sz="2800" dirty="0" smtClean="0">
                <a:latin typeface="+mn-lt"/>
                <a:ea typeface="+mn-ea"/>
                <a:cs typeface="+mn-cs"/>
              </a:rPr>
              <a:t>uçuş </a:t>
            </a:r>
            <a:r>
              <a:rPr lang="tr-TR" sz="2800" dirty="0">
                <a:latin typeface="+mn-lt"/>
                <a:ea typeface="+mn-ea"/>
                <a:cs typeface="+mn-cs"/>
              </a:rPr>
              <a:t>rotasyon probleminin aşamaları olan </a:t>
            </a:r>
            <a:r>
              <a:rPr lang="tr-TR" sz="2800" dirty="0" smtClean="0">
                <a:latin typeface="+mn-lt"/>
                <a:ea typeface="+mn-ea"/>
                <a:cs typeface="+mn-cs"/>
              </a:rPr>
              <a:t>uçuşrotasyon </a:t>
            </a:r>
            <a:r>
              <a:rPr lang="tr-TR" sz="2800" dirty="0">
                <a:latin typeface="+mn-lt"/>
                <a:ea typeface="+mn-ea"/>
                <a:cs typeface="+mn-cs"/>
              </a:rPr>
              <a:t>üretimi </a:t>
            </a:r>
            <a:r>
              <a:rPr lang="tr-TR" sz="2800" dirty="0" smtClean="0">
                <a:latin typeface="+mn-lt"/>
                <a:ea typeface="+mn-ea"/>
                <a:cs typeface="+mn-cs"/>
              </a:rPr>
              <a:t>optimizasyonu </a:t>
            </a:r>
            <a:r>
              <a:rPr lang="tr-TR" sz="2800" dirty="0">
                <a:latin typeface="+mn-lt"/>
                <a:ea typeface="+mn-ea"/>
                <a:cs typeface="+mn-cs"/>
              </a:rPr>
              <a:t>konuları incelenmiş ve bu konuda geliştirmeler yapılmıştır.</a:t>
            </a:r>
          </a:p>
        </p:txBody>
      </p:sp>
    </p:spTree>
    <p:extLst>
      <p:ext uri="{BB962C8B-B14F-4D97-AF65-F5344CB8AC3E}">
        <p14:creationId xmlns:p14="http://schemas.microsoft.com/office/powerpoint/2010/main" val="490933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4098" y="686592"/>
            <a:ext cx="9144000" cy="783710"/>
          </a:xfrm>
        </p:spPr>
        <p:txBody>
          <a:bodyPr>
            <a:noAutofit/>
          </a:bodyPr>
          <a:lstStyle/>
          <a:p>
            <a:r>
              <a:rPr lang="tr-TR" sz="4000" b="1" dirty="0" smtClean="0"/>
              <a:t>UÇAK TİPLERİ VE UÇUŞ EKİPLERİ</a:t>
            </a:r>
            <a:endParaRPr lang="tr-TR" sz="4000" b="1" dirty="0"/>
          </a:p>
        </p:txBody>
      </p:sp>
      <p:sp>
        <p:nvSpPr>
          <p:cNvPr id="3" name="Subtitle 2"/>
          <p:cNvSpPr>
            <a:spLocks noGrp="1"/>
          </p:cNvSpPr>
          <p:nvPr>
            <p:ph type="subTitle" idx="1"/>
          </p:nvPr>
        </p:nvSpPr>
        <p:spPr>
          <a:xfrm>
            <a:off x="502274" y="1598110"/>
            <a:ext cx="11075438" cy="1429555"/>
          </a:xfrm>
        </p:spPr>
        <p:txBody>
          <a:bodyPr>
            <a:normAutofit fontScale="92500"/>
          </a:bodyPr>
          <a:lstStyle/>
          <a:p>
            <a:pPr algn="just"/>
            <a:r>
              <a:rPr lang="tr-TR" dirty="0" smtClean="0"/>
              <a:t>	Uçuş ekibi Kokpit Mürettebatı ve Kabin Mürettebatından oluşmaktadır. Kokpit genelde azami uçuş süreleri aşılmadığı takdirde her uçuşta 1 Kaptan ve 1 Pilottan oluşmaktadır. Kabin ekibi, 1 Kabin Amirinden ve memur sayısı da uçak filo tipi, uygulanan uçuş görev tipi gibi parametrelere bağlı olarak minimum 3 ile 8 arasında oluşabilmektedir. </a:t>
            </a:r>
          </a:p>
        </p:txBody>
      </p:sp>
      <p:pic>
        <p:nvPicPr>
          <p:cNvPr id="4" name="Picture 3"/>
          <p:cNvPicPr>
            <a:picLocks noChangeAspect="1"/>
          </p:cNvPicPr>
          <p:nvPr/>
        </p:nvPicPr>
        <p:blipFill>
          <a:blip r:embed="rId2"/>
          <a:stretch>
            <a:fillRect/>
          </a:stretch>
        </p:blipFill>
        <p:spPr>
          <a:xfrm>
            <a:off x="2550014" y="3269333"/>
            <a:ext cx="7212170" cy="2436989"/>
          </a:xfrm>
          <a:prstGeom prst="rect">
            <a:avLst/>
          </a:prstGeom>
        </p:spPr>
      </p:pic>
      <p:sp>
        <p:nvSpPr>
          <p:cNvPr id="5" name="TextBox 4"/>
          <p:cNvSpPr txBox="1"/>
          <p:nvPr/>
        </p:nvSpPr>
        <p:spPr>
          <a:xfrm>
            <a:off x="3406460" y="5834130"/>
            <a:ext cx="5499278" cy="369332"/>
          </a:xfrm>
          <a:prstGeom prst="rect">
            <a:avLst/>
          </a:prstGeom>
          <a:noFill/>
        </p:spPr>
        <p:txBody>
          <a:bodyPr wrap="square" rtlCol="0">
            <a:spAutoFit/>
          </a:bodyPr>
          <a:lstStyle/>
          <a:p>
            <a:r>
              <a:rPr lang="tr-TR" dirty="0" smtClean="0"/>
              <a:t>Tablo 1.1. Uçak tiplerine göre ihtiyaç duyulan ekip sayıları  </a:t>
            </a:r>
            <a:endParaRPr lang="tr-TR" dirty="0"/>
          </a:p>
        </p:txBody>
      </p:sp>
    </p:spTree>
    <p:extLst>
      <p:ext uri="{BB962C8B-B14F-4D97-AF65-F5344CB8AC3E}">
        <p14:creationId xmlns:p14="http://schemas.microsoft.com/office/powerpoint/2010/main" val="26494057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b="1" dirty="0" smtClean="0"/>
              <a:t>Ekip Sertifikaları</a:t>
            </a:r>
            <a:endParaRPr lang="tr-TR" b="1" dirty="0"/>
          </a:p>
        </p:txBody>
      </p:sp>
      <p:sp>
        <p:nvSpPr>
          <p:cNvPr id="3" name="Content Placeholder 2"/>
          <p:cNvSpPr>
            <a:spLocks noGrp="1"/>
          </p:cNvSpPr>
          <p:nvPr>
            <p:ph idx="1"/>
          </p:nvPr>
        </p:nvSpPr>
        <p:spPr/>
        <p:txBody>
          <a:bodyPr/>
          <a:lstStyle/>
          <a:p>
            <a:pPr marL="0" indent="0" algn="just">
              <a:buNone/>
            </a:pPr>
            <a:r>
              <a:rPr lang="tr-TR" dirty="0" smtClean="0"/>
              <a:t>	Ekip sertifikaları bir ekip elemanının hangi uçak filosunun sertifikalarına sahip olduğunu yani hangi filo ile göreve gidebileceğini gösterir.</a:t>
            </a:r>
          </a:p>
          <a:p>
            <a:pPr marL="0" indent="0" algn="just">
              <a:buNone/>
            </a:pPr>
            <a:r>
              <a:rPr lang="tr-TR" dirty="0"/>
              <a:t>	</a:t>
            </a:r>
            <a:r>
              <a:rPr lang="tr-TR" dirty="0" smtClean="0"/>
              <a:t>Kokpit ekibi, lisansı olduğu filo ailesine ait olan uçaklarda uçabilirken, kabin ekibi maksimum 3 tipteki filo ailesindeki uçaklarda uçuş görevlerini gerçekleştirebilirler.</a:t>
            </a:r>
          </a:p>
          <a:p>
            <a:pPr marL="0" indent="0" algn="just">
              <a:buNone/>
            </a:pPr>
            <a:endParaRPr lang="tr-TR" dirty="0" smtClean="0"/>
          </a:p>
          <a:p>
            <a:pPr marL="0" indent="0" algn="just">
              <a:buNone/>
            </a:pPr>
            <a:r>
              <a:rPr lang="tr-TR" sz="2000" b="1" dirty="0" smtClean="0"/>
              <a:t>Not: </a:t>
            </a:r>
            <a:r>
              <a:rPr lang="tr-TR" sz="2000" dirty="0" smtClean="0"/>
              <a:t>Bu problemde 2 filo ailesi yer aldığından kabin ekipleri için her iki filo içinde sertifikaları olduğunu varsayıyoruz.</a:t>
            </a:r>
            <a:endParaRPr lang="tr-TR" sz="2000" dirty="0"/>
          </a:p>
        </p:txBody>
      </p:sp>
    </p:spTree>
    <p:extLst>
      <p:ext uri="{BB962C8B-B14F-4D97-AF65-F5344CB8AC3E}">
        <p14:creationId xmlns:p14="http://schemas.microsoft.com/office/powerpoint/2010/main" val="36640285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b="1" dirty="0" smtClean="0"/>
              <a:t>Uçuş Görevi (Flight Duty)</a:t>
            </a:r>
            <a:endParaRPr lang="tr-TR" b="1" dirty="0"/>
          </a:p>
        </p:txBody>
      </p:sp>
      <p:sp>
        <p:nvSpPr>
          <p:cNvPr id="3" name="Content Placeholder 2"/>
          <p:cNvSpPr>
            <a:spLocks noGrp="1"/>
          </p:cNvSpPr>
          <p:nvPr>
            <p:ph idx="1"/>
          </p:nvPr>
        </p:nvSpPr>
        <p:spPr>
          <a:xfrm>
            <a:off x="838200" y="1825625"/>
            <a:ext cx="10795782" cy="4351338"/>
          </a:xfrm>
        </p:spPr>
        <p:txBody>
          <a:bodyPr/>
          <a:lstStyle/>
          <a:p>
            <a:pPr marL="0" indent="0" algn="just">
              <a:buNone/>
            </a:pPr>
            <a:r>
              <a:rPr lang="tr-TR" dirty="0" smtClean="0"/>
              <a:t>	Bir veya daha fazla uçuştan oluşan ve bitiminde uçuş mürettebatının dinlenmeye alınması gereken zaman dilimine uçuş görevi denir.</a:t>
            </a:r>
            <a:r>
              <a:rPr lang="tr-TR" dirty="0"/>
              <a:t>	</a:t>
            </a:r>
            <a:endParaRPr lang="tr-TR" dirty="0" smtClean="0"/>
          </a:p>
          <a:p>
            <a:pPr marL="0" indent="0" algn="just">
              <a:buNone/>
            </a:pPr>
            <a:r>
              <a:rPr lang="tr-TR" dirty="0" smtClean="0"/>
              <a:t>	Uçuş </a:t>
            </a:r>
            <a:r>
              <a:rPr lang="tr-TR" dirty="0"/>
              <a:t>görevleri ekip sayılarına göre temel olarak üç şekilde uygulanır. </a:t>
            </a:r>
          </a:p>
          <a:p>
            <a:pPr marL="0" lvl="2" indent="0" algn="just">
              <a:spcBef>
                <a:spcPts val="1000"/>
              </a:spcBef>
              <a:buNone/>
            </a:pPr>
            <a:r>
              <a:rPr lang="tr-TR" sz="2800" dirty="0" smtClean="0"/>
              <a:t>	• </a:t>
            </a:r>
            <a:r>
              <a:rPr lang="tr-TR" sz="2800" dirty="0"/>
              <a:t>Normal uçuş ekibi ile </a:t>
            </a:r>
            <a:r>
              <a:rPr lang="tr-TR" sz="2800" dirty="0" smtClean="0"/>
              <a:t>(min uçuş ekibi)</a:t>
            </a:r>
            <a:endParaRPr lang="tr-TR" sz="2800" dirty="0"/>
          </a:p>
          <a:p>
            <a:pPr marL="0" lvl="2" indent="0" algn="just">
              <a:spcBef>
                <a:spcPts val="1000"/>
              </a:spcBef>
              <a:buNone/>
            </a:pPr>
            <a:r>
              <a:rPr lang="tr-TR" sz="2800" dirty="0" smtClean="0"/>
              <a:t>	• </a:t>
            </a:r>
            <a:r>
              <a:rPr lang="tr-TR" sz="2800" dirty="0"/>
              <a:t>İlave uçuş ekibi ile </a:t>
            </a:r>
            <a:r>
              <a:rPr lang="tr-TR" sz="2800" dirty="0" smtClean="0"/>
              <a:t>(min uçuş ekibine ilave memur)</a:t>
            </a:r>
            <a:endParaRPr lang="tr-TR" sz="2800" dirty="0"/>
          </a:p>
          <a:p>
            <a:pPr marL="0" lvl="2" indent="0" algn="just">
              <a:spcBef>
                <a:spcPts val="1000"/>
              </a:spcBef>
              <a:buNone/>
            </a:pPr>
            <a:r>
              <a:rPr lang="tr-TR" sz="2800" dirty="0" smtClean="0"/>
              <a:t>	• </a:t>
            </a:r>
            <a:r>
              <a:rPr lang="tr-TR" sz="2800" dirty="0"/>
              <a:t>İlave tam uçuş ekibi </a:t>
            </a:r>
            <a:r>
              <a:rPr lang="tr-TR" sz="2800" dirty="0" smtClean="0"/>
              <a:t>ile (ilave bir ekip)</a:t>
            </a:r>
            <a:endParaRPr lang="tr-TR" sz="2800" dirty="0"/>
          </a:p>
        </p:txBody>
      </p:sp>
    </p:spTree>
    <p:extLst>
      <p:ext uri="{BB962C8B-B14F-4D97-AF65-F5344CB8AC3E}">
        <p14:creationId xmlns:p14="http://schemas.microsoft.com/office/powerpoint/2010/main" val="10798453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946" y="1012870"/>
            <a:ext cx="10515600" cy="1325563"/>
          </a:xfrm>
        </p:spPr>
        <p:txBody>
          <a:bodyPr/>
          <a:lstStyle/>
          <a:p>
            <a:pPr algn="ctr"/>
            <a:r>
              <a:rPr lang="tr-TR" b="1" dirty="0" smtClean="0"/>
              <a:t>Sivil Havacılık Talimatına göre Uçuş Süreleri ve Dinlenme Süreleri</a:t>
            </a:r>
            <a:endParaRPr lang="tr-TR" b="1" dirty="0"/>
          </a:p>
        </p:txBody>
      </p:sp>
      <p:pic>
        <p:nvPicPr>
          <p:cNvPr id="4" name="Content Placeholder 3"/>
          <p:cNvPicPr>
            <a:picLocks noGrp="1" noChangeAspect="1"/>
          </p:cNvPicPr>
          <p:nvPr>
            <p:ph idx="1"/>
          </p:nvPr>
        </p:nvPicPr>
        <p:blipFill>
          <a:blip r:embed="rId2"/>
          <a:stretch>
            <a:fillRect/>
          </a:stretch>
        </p:blipFill>
        <p:spPr>
          <a:xfrm>
            <a:off x="838200" y="2384766"/>
            <a:ext cx="4530017" cy="1612854"/>
          </a:xfrm>
          <a:prstGeom prst="rect">
            <a:avLst/>
          </a:prstGeom>
        </p:spPr>
      </p:pic>
      <p:sp>
        <p:nvSpPr>
          <p:cNvPr id="6" name="TextBox 5"/>
          <p:cNvSpPr txBox="1"/>
          <p:nvPr/>
        </p:nvSpPr>
        <p:spPr>
          <a:xfrm>
            <a:off x="838200" y="4232335"/>
            <a:ext cx="5499278" cy="369332"/>
          </a:xfrm>
          <a:prstGeom prst="rect">
            <a:avLst/>
          </a:prstGeom>
          <a:noFill/>
        </p:spPr>
        <p:txBody>
          <a:bodyPr wrap="square" rtlCol="0">
            <a:spAutoFit/>
          </a:bodyPr>
          <a:lstStyle/>
          <a:p>
            <a:r>
              <a:rPr lang="tr-TR" dirty="0" smtClean="0"/>
              <a:t>Tablo 1.2. Normal Uçuş Görev Süreleri</a:t>
            </a:r>
            <a:endParaRPr lang="tr-TR" dirty="0"/>
          </a:p>
        </p:txBody>
      </p:sp>
      <p:sp>
        <p:nvSpPr>
          <p:cNvPr id="7" name="TextBox 6"/>
          <p:cNvSpPr txBox="1"/>
          <p:nvPr/>
        </p:nvSpPr>
        <p:spPr>
          <a:xfrm>
            <a:off x="4373866" y="6214246"/>
            <a:ext cx="3435329" cy="369332"/>
          </a:xfrm>
          <a:prstGeom prst="rect">
            <a:avLst/>
          </a:prstGeom>
          <a:noFill/>
        </p:spPr>
        <p:txBody>
          <a:bodyPr wrap="square" rtlCol="0">
            <a:spAutoFit/>
          </a:bodyPr>
          <a:lstStyle/>
          <a:p>
            <a:r>
              <a:rPr lang="tr-TR" dirty="0" smtClean="0"/>
              <a:t>Tablo 1.4. Azami Uçuş Süreleri</a:t>
            </a:r>
            <a:endParaRPr lang="tr-TR" dirty="0"/>
          </a:p>
        </p:txBody>
      </p:sp>
      <p:pic>
        <p:nvPicPr>
          <p:cNvPr id="8" name="Picture 7"/>
          <p:cNvPicPr>
            <a:picLocks noChangeAspect="1"/>
          </p:cNvPicPr>
          <p:nvPr/>
        </p:nvPicPr>
        <p:blipFill>
          <a:blip r:embed="rId3"/>
          <a:stretch>
            <a:fillRect/>
          </a:stretch>
        </p:blipFill>
        <p:spPr>
          <a:xfrm>
            <a:off x="6288945" y="2578696"/>
            <a:ext cx="3695115" cy="1418924"/>
          </a:xfrm>
          <a:prstGeom prst="rect">
            <a:avLst/>
          </a:prstGeom>
        </p:spPr>
      </p:pic>
      <p:sp>
        <p:nvSpPr>
          <p:cNvPr id="9" name="TextBox 8"/>
          <p:cNvSpPr txBox="1"/>
          <p:nvPr/>
        </p:nvSpPr>
        <p:spPr>
          <a:xfrm>
            <a:off x="6288945" y="4226787"/>
            <a:ext cx="5626390" cy="369332"/>
          </a:xfrm>
          <a:prstGeom prst="rect">
            <a:avLst/>
          </a:prstGeom>
          <a:noFill/>
        </p:spPr>
        <p:txBody>
          <a:bodyPr wrap="square" rtlCol="0">
            <a:spAutoFit/>
          </a:bodyPr>
          <a:lstStyle/>
          <a:p>
            <a:r>
              <a:rPr lang="tr-TR" dirty="0" smtClean="0"/>
              <a:t>Tablo 1.3. Uzun Menzil Uçuşları Azami Uçuş Görev Süreleri  </a:t>
            </a:r>
            <a:endParaRPr lang="tr-TR" dirty="0"/>
          </a:p>
        </p:txBody>
      </p:sp>
      <p:pic>
        <p:nvPicPr>
          <p:cNvPr id="10" name="Picture 9"/>
          <p:cNvPicPr>
            <a:picLocks noChangeAspect="1"/>
          </p:cNvPicPr>
          <p:nvPr/>
        </p:nvPicPr>
        <p:blipFill>
          <a:blip r:embed="rId4"/>
          <a:stretch>
            <a:fillRect/>
          </a:stretch>
        </p:blipFill>
        <p:spPr>
          <a:xfrm>
            <a:off x="2645166" y="4836382"/>
            <a:ext cx="6892730" cy="1198736"/>
          </a:xfrm>
          <a:prstGeom prst="rect">
            <a:avLst/>
          </a:prstGeom>
        </p:spPr>
      </p:pic>
    </p:spTree>
    <p:extLst>
      <p:ext uri="{BB962C8B-B14F-4D97-AF65-F5344CB8AC3E}">
        <p14:creationId xmlns:p14="http://schemas.microsoft.com/office/powerpoint/2010/main" val="3787456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5630"/>
            <a:ext cx="10515600" cy="1325563"/>
          </a:xfrm>
        </p:spPr>
        <p:txBody>
          <a:bodyPr/>
          <a:lstStyle/>
          <a:p>
            <a:pPr algn="ctr"/>
            <a:r>
              <a:rPr lang="tr-TR" b="1" dirty="0" smtClean="0"/>
              <a:t>Sivil Havacılık Talimatında Dinlenme Süreleri</a:t>
            </a:r>
            <a:endParaRPr lang="tr-TR" b="1" dirty="0"/>
          </a:p>
        </p:txBody>
      </p:sp>
      <p:pic>
        <p:nvPicPr>
          <p:cNvPr id="5" name="Picture 4"/>
          <p:cNvPicPr>
            <a:picLocks noChangeAspect="1"/>
          </p:cNvPicPr>
          <p:nvPr/>
        </p:nvPicPr>
        <p:blipFill>
          <a:blip r:embed="rId2"/>
          <a:stretch>
            <a:fillRect/>
          </a:stretch>
        </p:blipFill>
        <p:spPr>
          <a:xfrm>
            <a:off x="2873543" y="2503805"/>
            <a:ext cx="7092024" cy="2085055"/>
          </a:xfrm>
          <a:prstGeom prst="rect">
            <a:avLst/>
          </a:prstGeom>
        </p:spPr>
      </p:pic>
      <p:sp>
        <p:nvSpPr>
          <p:cNvPr id="7" name="TextBox 6"/>
          <p:cNvSpPr txBox="1"/>
          <p:nvPr/>
        </p:nvSpPr>
        <p:spPr>
          <a:xfrm>
            <a:off x="4701890" y="4728778"/>
            <a:ext cx="3435329" cy="369332"/>
          </a:xfrm>
          <a:prstGeom prst="rect">
            <a:avLst/>
          </a:prstGeom>
          <a:noFill/>
        </p:spPr>
        <p:txBody>
          <a:bodyPr wrap="square" rtlCol="0">
            <a:spAutoFit/>
          </a:bodyPr>
          <a:lstStyle/>
          <a:p>
            <a:r>
              <a:rPr lang="tr-TR" dirty="0" smtClean="0"/>
              <a:t>Tablo 1.4. Asgari Dinlenme Süreleri</a:t>
            </a:r>
            <a:endParaRPr lang="tr-TR" dirty="0"/>
          </a:p>
        </p:txBody>
      </p:sp>
    </p:spTree>
    <p:extLst>
      <p:ext uri="{BB962C8B-B14F-4D97-AF65-F5344CB8AC3E}">
        <p14:creationId xmlns:p14="http://schemas.microsoft.com/office/powerpoint/2010/main" val="24482472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64797"/>
            <a:ext cx="10238704" cy="2387600"/>
          </a:xfrm>
        </p:spPr>
        <p:txBody>
          <a:bodyPr>
            <a:noAutofit/>
          </a:bodyPr>
          <a:lstStyle/>
          <a:p>
            <a:pPr algn="just"/>
            <a:r>
              <a:rPr lang="tr-TR" sz="2800" dirty="0" smtClean="0">
                <a:latin typeface="+mn-lt"/>
                <a:ea typeface="+mn-ea"/>
                <a:cs typeface="+mn-cs"/>
              </a:rPr>
              <a:t>	Bu </a:t>
            </a:r>
            <a:r>
              <a:rPr lang="tr-TR" sz="2800" dirty="0">
                <a:latin typeface="+mn-lt"/>
                <a:ea typeface="+mn-ea"/>
                <a:cs typeface="+mn-cs"/>
              </a:rPr>
              <a:t>çalışmada havayolu </a:t>
            </a:r>
            <a:r>
              <a:rPr lang="tr-TR" sz="2800" dirty="0" smtClean="0">
                <a:latin typeface="+mn-lt"/>
                <a:ea typeface="+mn-ea"/>
                <a:cs typeface="+mn-cs"/>
              </a:rPr>
              <a:t>uçuş planlama </a:t>
            </a:r>
            <a:r>
              <a:rPr lang="tr-TR" sz="2800" dirty="0">
                <a:latin typeface="+mn-lt"/>
                <a:ea typeface="+mn-ea"/>
                <a:cs typeface="+mn-cs"/>
              </a:rPr>
              <a:t>sürecinin ilk ve maliyetlerin büyük ölçüde belirlendiği aşama olan </a:t>
            </a:r>
            <a:r>
              <a:rPr lang="tr-TR" sz="2800" dirty="0" smtClean="0">
                <a:latin typeface="+mn-lt"/>
                <a:ea typeface="+mn-ea"/>
                <a:cs typeface="+mn-cs"/>
              </a:rPr>
              <a:t>ekip-uçak </a:t>
            </a:r>
            <a:r>
              <a:rPr lang="tr-TR" sz="2800" dirty="0">
                <a:latin typeface="+mn-lt"/>
                <a:ea typeface="+mn-ea"/>
                <a:cs typeface="+mn-cs"/>
              </a:rPr>
              <a:t>rotasyon optimizasyonu konusunda var olan bazı çalışmalar incelenmiş ve özellikle çok merkezli çözüm ile genetik algoritmanın daha da sağlam ve efektif çalışması konusunda geliştirmeler yapılmıştır. </a:t>
            </a:r>
          </a:p>
        </p:txBody>
      </p:sp>
    </p:spTree>
    <p:extLst>
      <p:ext uri="{BB962C8B-B14F-4D97-AF65-F5344CB8AC3E}">
        <p14:creationId xmlns:p14="http://schemas.microsoft.com/office/powerpoint/2010/main" val="2913701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t>TEŞEKKÜRLER...</a:t>
            </a:r>
            <a:endParaRPr lang="tr-TR" dirty="0"/>
          </a:p>
        </p:txBody>
      </p:sp>
    </p:spTree>
    <p:extLst>
      <p:ext uri="{BB962C8B-B14F-4D97-AF65-F5344CB8AC3E}">
        <p14:creationId xmlns:p14="http://schemas.microsoft.com/office/powerpoint/2010/main" val="2467323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2061</TotalTime>
  <Words>73</Words>
  <Application>Microsoft Office PowerPoint</Application>
  <PresentationFormat>Widescreen</PresentationFormat>
  <Paragraphs>32</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 HAVAYOLU  UÇUŞ PLANLAMADA  UÇUŞ ROTASYON  OPTİMİZASYONU</vt:lpstr>
      <vt:lpstr> Bu çalışmanın amacı, havayolu şirketlerinin en büyük maliyet kalemlerinden biri olan ekip planlama konusunun incelenmesi ve ekip planlama sürecinin ilk aşaması olan uçuş rotasyonları üretimi konusunda genetik algoritmalar ile bir optimizasyon algoritmasının geliştirilmesidir. </vt:lpstr>
      <vt:lpstr>PowerPoint Presentation</vt:lpstr>
      <vt:lpstr>PowerPoint Presentation</vt:lpstr>
      <vt:lpstr> Çalışmada öncelikle uçuş planlamanın önemi belirtilmiştir. Daha sonra planlama süreci ile ilgili temel kavram ve tanımlar açıklanmıştır. İleriki bölümlerde ise uçuş rotasyon probleminin aşamaları olan uçuşrotasyon üretimi optimizasyonu konuları incelenmiş ve bu konuda geliştirmeler yapılmıştır.</vt:lpstr>
      <vt:lpstr>UÇAK TİPLERİ VE UÇUŞ EKİPLERİ</vt:lpstr>
      <vt:lpstr>Ekip Sertifikaları</vt:lpstr>
      <vt:lpstr>Uçuş Görevi (Flight Duty)</vt:lpstr>
      <vt:lpstr>Sivil Havacılık Talimatına göre Uçuş Süreleri ve Dinlenme Süreleri</vt:lpstr>
      <vt:lpstr>Sivil Havacılık Talimatında Dinlenme Süreleri</vt:lpstr>
      <vt:lpstr> Bu çalışmada havayolu uçuş planlama sürecinin ilk ve maliyetlerin büyük ölçüde belirlendiği aşama olan ekip-uçak rotasyon optimizasyonu konusunda var olan bazı çalışmalar incelenmiş ve özellikle çok merkezli çözüm ile genetik algoritmanın daha da sağlam ve efektif çalışması konusunda geliştirmeler yapılmıştır. </vt:lpstr>
      <vt:lpstr>TEŞEKKÜRLER...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SIMGE VAROL</dc:creator>
  <cp:lastModifiedBy>SIMGE VAROL</cp:lastModifiedBy>
  <cp:revision>13</cp:revision>
  <dcterms:created xsi:type="dcterms:W3CDTF">2015-12-01T19:52:30Z</dcterms:created>
  <dcterms:modified xsi:type="dcterms:W3CDTF">2015-12-09T17:41:17Z</dcterms:modified>
</cp:coreProperties>
</file>