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6" r:id="rId10"/>
    <p:sldId id="265" r:id="rId11"/>
    <p:sldId id="264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418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588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475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82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526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614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266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699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912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3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270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15.12.2015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2081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2808312"/>
          </a:xfrm>
        </p:spPr>
        <p:txBody>
          <a:bodyPr>
            <a:normAutofit/>
          </a:bodyPr>
          <a:lstStyle/>
          <a:p>
            <a:r>
              <a:rPr lang="tr-TR" b="1" cap="all" dirty="0" smtClean="0"/>
              <a:t>BİR KÖMÜR ÜRETİM İŞLETMESİNDE KAR OPTİMİZASYONU</a:t>
            </a:r>
            <a:endParaRPr lang="tr-TR" b="1" cap="all" dirty="0"/>
          </a:p>
        </p:txBody>
      </p:sp>
      <p:sp>
        <p:nvSpPr>
          <p:cNvPr id="4" name="Metin kutusu 3"/>
          <p:cNvSpPr txBox="1"/>
          <p:nvPr/>
        </p:nvSpPr>
        <p:spPr>
          <a:xfrm>
            <a:off x="1979712" y="4077072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                   </a:t>
            </a:r>
            <a:r>
              <a:rPr lang="tr-TR" sz="2400" dirty="0" smtClean="0"/>
              <a:t>AHMET EMRE BİBER</a:t>
            </a:r>
          </a:p>
          <a:p>
            <a:r>
              <a:rPr lang="tr-TR" sz="2400" dirty="0"/>
              <a:t> </a:t>
            </a:r>
            <a:r>
              <a:rPr lang="tr-TR" sz="2400" dirty="0" smtClean="0"/>
              <a:t>                         140792022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1129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endParaRPr lang="tr-TR" b="1" dirty="0" smtClean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bg1"/>
                </a:solidFill>
              </a:rPr>
              <a:t>Bu çalışmanın amacı</a:t>
            </a:r>
            <a:r>
              <a:rPr lang="tr-TR" dirty="0" smtClean="0"/>
              <a:t>; Bir kömür üretim işletmesi olan GLİ firmasının mevcut müşterilerine talepleri karşılığında ve belli kısıtlar altında sevkiyat miktarlarını belirlemek ve kar maximizasyonu sağlamaktır.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85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r>
              <a:rPr lang="tr-TR" sz="2800" dirty="0" err="1"/>
              <a:t>GLİ’de</a:t>
            </a:r>
            <a:r>
              <a:rPr lang="tr-TR" sz="2800" dirty="0"/>
              <a:t> altı farklı noktada üretilen farklı özellik ve miktardaki kömürlerin farklı talepleri olan dört farklı tüketim noktasına dağıtım sistemi modellenmiştir. Üretilen kömürler iki adet </a:t>
            </a:r>
            <a:r>
              <a:rPr lang="tr-TR" sz="2800" dirty="0" err="1" smtClean="0"/>
              <a:t>lavvar’a</a:t>
            </a:r>
            <a:r>
              <a:rPr lang="tr-TR" sz="2800" dirty="0" smtClean="0"/>
              <a:t> </a:t>
            </a:r>
            <a:r>
              <a:rPr lang="tr-TR" sz="2800" dirty="0"/>
              <a:t>ve </a:t>
            </a:r>
            <a:r>
              <a:rPr lang="tr-TR" sz="2800" dirty="0" err="1"/>
              <a:t>kriblaj</a:t>
            </a:r>
            <a:r>
              <a:rPr lang="tr-TR" sz="2800" dirty="0"/>
              <a:t> tesisine işlem görmek üzere gönderilirken, termik santrale direk satış amaçlı gönderilmektedir. İki adet </a:t>
            </a:r>
            <a:r>
              <a:rPr lang="tr-TR" sz="2800" dirty="0" err="1"/>
              <a:t>lavvar</a:t>
            </a:r>
            <a:r>
              <a:rPr lang="tr-TR" sz="2800" dirty="0"/>
              <a:t> ve </a:t>
            </a:r>
            <a:r>
              <a:rPr lang="tr-TR" sz="2800" dirty="0" err="1"/>
              <a:t>kriblaj</a:t>
            </a:r>
            <a:r>
              <a:rPr lang="tr-TR" sz="2800" dirty="0"/>
              <a:t> tesislerinde işlem görerek </a:t>
            </a:r>
            <a:r>
              <a:rPr lang="tr-TR" sz="2800" dirty="0" smtClean="0"/>
              <a:t>zenginleşen </a:t>
            </a:r>
            <a:r>
              <a:rPr lang="tr-TR" sz="2800" dirty="0"/>
              <a:t>kömür sanayi tesisleri ve bayilere satılmaktadır. Bu durumda üretim noktalarında üretilen kömür dört ayrı noktaya (Tüketim Noktası olarak ifade edilmektedir) taşınmaktadır </a:t>
            </a:r>
          </a:p>
        </p:txBody>
      </p:sp>
    </p:spTree>
    <p:extLst>
      <p:ext uri="{BB962C8B-B14F-4D97-AF65-F5344CB8AC3E}">
        <p14:creationId xmlns:p14="http://schemas.microsoft.com/office/powerpoint/2010/main" val="20959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tr-TR" sz="2800" dirty="0"/>
              <a:t>Çizelge 1 de birim başıma kömür taşıma </a:t>
            </a:r>
            <a:r>
              <a:rPr lang="tr-TR" sz="2800" dirty="0" smtClean="0"/>
              <a:t>karlar </a:t>
            </a:r>
            <a:r>
              <a:rPr lang="tr-TR" sz="2800" dirty="0"/>
              <a:t>verilmiştir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endParaRPr lang="tr-TR" sz="2800" dirty="0" smtClean="0"/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08770"/>
              </p:ext>
            </p:extLst>
          </p:nvPr>
        </p:nvGraphicFramePr>
        <p:xfrm>
          <a:off x="611560" y="2060848"/>
          <a:ext cx="7560839" cy="3744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106"/>
                <a:gridCol w="1024054"/>
                <a:gridCol w="1024054"/>
                <a:gridCol w="1510047"/>
                <a:gridCol w="1765578"/>
              </a:tblGrid>
              <a:tr h="4884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Birim Fayda (TL/ton)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üretim noktaları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Lavvar 1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Lavvar 2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Kriblaj Tesisi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Termik Santral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ÜN1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38.33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47.69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67.20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63.75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ÜN2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37.28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46.64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66.15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63.20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ÜN3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35.75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47.19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66.4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61.65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ÜN4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37.28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43.04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62.55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64.90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40.33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46.19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65.65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67.05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ÜN6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40.38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46.19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65.65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67.15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41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endParaRPr lang="tr-TR" sz="2800" dirty="0" smtClean="0"/>
          </a:p>
          <a:p>
            <a:endParaRPr lang="tr-TR" sz="2800" dirty="0"/>
          </a:p>
          <a:p>
            <a:endParaRPr lang="tr-TR" sz="2800" dirty="0" smtClean="0"/>
          </a:p>
          <a:p>
            <a:r>
              <a:rPr lang="tr-TR" sz="2800" dirty="0" smtClean="0"/>
              <a:t>İşletme </a:t>
            </a:r>
            <a:r>
              <a:rPr lang="tr-TR" sz="2800" dirty="0"/>
              <a:t>üretim noktalarında yapılacak üretim miktarını, kendi üretim ekipmanları ve beklenen </a:t>
            </a:r>
            <a:r>
              <a:rPr lang="tr-TR" sz="2800" dirty="0" smtClean="0"/>
              <a:t>talep </a:t>
            </a:r>
            <a:r>
              <a:rPr lang="tr-TR" sz="2800" dirty="0"/>
              <a:t>doğrultusunda planlayarak </a:t>
            </a:r>
            <a:r>
              <a:rPr lang="tr-TR" sz="2800" dirty="0" smtClean="0"/>
              <a:t>gerçekleştirmektedir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4315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tr-TR" sz="2800" dirty="0"/>
              <a:t>Çizelge 2; üretim noktalarındaki üretim miktarlarını ve üretilen kömürün özelliklerinin ortalama değerlerini göstermektedir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938330"/>
              </p:ext>
            </p:extLst>
          </p:nvPr>
        </p:nvGraphicFramePr>
        <p:xfrm>
          <a:off x="827584" y="2276873"/>
          <a:ext cx="7632849" cy="3384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4283"/>
                <a:gridCol w="1838570"/>
                <a:gridCol w="1479213"/>
                <a:gridCol w="1304641"/>
                <a:gridCol w="856142"/>
              </a:tblGrid>
              <a:tr h="4414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kömür özellikleri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Üretim Noktası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Üretim Miktarı (ton)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Kalori(Kcal)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Kükürt(%)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Kül(%)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ÜN1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1800000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3100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1,44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ÜN2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1500000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3050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1,48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37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ÜN3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900000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3100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1,65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38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ÜN4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330000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2500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1,59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43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500000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2400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1,65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38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0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ÜN6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2400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1,45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40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919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tr-TR" sz="2800" dirty="0"/>
              <a:t>Üretilen kömürün gönderildiği yerlerdeki talep ve kalite ile ilgili kısıtlamalar Çizelge 3’ de verilmiştir.</a:t>
            </a:r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689267"/>
              </p:ext>
            </p:extLst>
          </p:nvPr>
        </p:nvGraphicFramePr>
        <p:xfrm>
          <a:off x="755576" y="2060846"/>
          <a:ext cx="7848871" cy="3744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5829"/>
                <a:gridCol w="1758005"/>
                <a:gridCol w="1278549"/>
                <a:gridCol w="1136488"/>
              </a:tblGrid>
              <a:tr h="74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Tüketim noktaları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Talep (ton/yıl)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Kalori (Kcal)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Kükürt (%)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4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Lavvar 1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2200000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(Min) 2300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Kısıt yok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4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Lavvar 2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1800000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(Min) 2500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Max 1.50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4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Kriblaj Tesisi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130000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Kısıt yok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Kısıt yok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4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Termik santral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1100000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(Min) 2350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Kısıt yok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04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 fontScale="70000" lnSpcReduction="20000"/>
          </a:bodyPr>
          <a:lstStyle/>
          <a:p>
            <a:r>
              <a:rPr lang="tr-TR" sz="4000" b="1" dirty="0">
                <a:solidFill>
                  <a:schemeClr val="bg1"/>
                </a:solidFill>
              </a:rPr>
              <a:t>Amaç;</a:t>
            </a:r>
            <a:r>
              <a:rPr lang="tr-TR" sz="4000" b="1" dirty="0"/>
              <a:t> üretim noktalarında üretilen kömürü, satış gelirini maksimize edebilmek için tüketim noktaları arasında nasıl dağıtmak gerekmektedir?</a:t>
            </a:r>
            <a:endParaRPr lang="tr-TR" sz="4000" dirty="0"/>
          </a:p>
          <a:p>
            <a:r>
              <a:rPr lang="tr-TR" sz="4000" b="1" dirty="0"/>
              <a:t>Sistemin kısıtları</a:t>
            </a:r>
            <a:endParaRPr lang="tr-TR" sz="4000" dirty="0"/>
          </a:p>
          <a:p>
            <a:r>
              <a:rPr lang="tr-TR" dirty="0"/>
              <a:t>Bunlar sonucu etkileyen ya da sorun yaratan unsurlardır. Sistemdeki kısıtlar ayrı</a:t>
            </a:r>
          </a:p>
          <a:p>
            <a:r>
              <a:rPr lang="tr-TR" dirty="0"/>
              <a:t>bir eşitlik ya da eşitsizlikler olarak tanımlanırlar. Buradaki sistemin genel</a:t>
            </a:r>
          </a:p>
          <a:p>
            <a:r>
              <a:rPr lang="tr-TR" dirty="0"/>
              <a:t>yapısına bakıldığında, dört genel kısıttan bahsetmek mümkündür.</a:t>
            </a:r>
          </a:p>
          <a:p>
            <a:r>
              <a:rPr lang="tr-TR" dirty="0"/>
              <a:t> Bu kısıtlar;</a:t>
            </a:r>
          </a:p>
          <a:p>
            <a:r>
              <a:rPr lang="tr-TR" dirty="0"/>
              <a:t>i. Üretim noktalarına ilişkin üretim miktarı </a:t>
            </a:r>
            <a:r>
              <a:rPr lang="tr-TR" dirty="0" err="1"/>
              <a:t>kısıtı</a:t>
            </a:r>
            <a:endParaRPr lang="tr-TR" dirty="0"/>
          </a:p>
          <a:p>
            <a:r>
              <a:rPr lang="tr-TR" dirty="0"/>
              <a:t>ii. Tüketim noktalarına ilişkin tüketim miktarı </a:t>
            </a:r>
            <a:r>
              <a:rPr lang="tr-TR" dirty="0" err="1"/>
              <a:t>kısıtı</a:t>
            </a:r>
            <a:endParaRPr lang="tr-TR" dirty="0"/>
          </a:p>
          <a:p>
            <a:r>
              <a:rPr lang="tr-TR" dirty="0"/>
              <a:t>iii. Tüketim noktalarındaki kalori değer </a:t>
            </a:r>
            <a:r>
              <a:rPr lang="tr-TR" dirty="0" err="1"/>
              <a:t>kısıtı</a:t>
            </a:r>
            <a:endParaRPr lang="tr-TR" dirty="0"/>
          </a:p>
          <a:p>
            <a:r>
              <a:rPr lang="tr-TR" dirty="0"/>
              <a:t>iv. Tüketim noktalarındaki kükürt </a:t>
            </a:r>
            <a:r>
              <a:rPr lang="tr-TR" dirty="0" err="1"/>
              <a:t>kısıtı</a:t>
            </a:r>
            <a:endParaRPr lang="tr-TR" dirty="0"/>
          </a:p>
          <a:p>
            <a:r>
              <a:rPr lang="tr-TR" dirty="0"/>
              <a:t>Söz konusu kısıtlamalara ait eşitsizlikler aşağıdaki gibi yazılırlar.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794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Autofit/>
          </a:bodyPr>
          <a:lstStyle/>
          <a:p>
            <a:pPr lvl="0"/>
            <a:endParaRPr lang="tr-TR" sz="2800" b="1" dirty="0" smtClean="0"/>
          </a:p>
          <a:p>
            <a:pPr lvl="0"/>
            <a:endParaRPr lang="tr-TR" sz="2800" b="1" dirty="0"/>
          </a:p>
          <a:p>
            <a:pPr marL="0" lvl="0" indent="0">
              <a:buNone/>
            </a:pPr>
            <a:r>
              <a:rPr lang="tr-TR" sz="2800" b="1" dirty="0"/>
              <a:t> </a:t>
            </a:r>
            <a:endParaRPr lang="tr-TR" sz="2800" b="1" dirty="0" smtClean="0"/>
          </a:p>
          <a:p>
            <a:pPr marL="0" lvl="0" indent="0">
              <a:buNone/>
            </a:pPr>
            <a:r>
              <a:rPr lang="tr-TR" sz="2800" b="1" dirty="0" smtClean="0"/>
              <a:t>    Üretim </a:t>
            </a:r>
            <a:r>
              <a:rPr lang="tr-TR" sz="2800" b="1" dirty="0"/>
              <a:t>noktalarına ilişkin üretim miktarı </a:t>
            </a:r>
            <a:r>
              <a:rPr lang="tr-TR" sz="2800" b="1" dirty="0" smtClean="0"/>
              <a:t>kısıtları</a:t>
            </a:r>
            <a:r>
              <a:rPr lang="tr-TR" sz="2400" dirty="0"/>
              <a:t> </a:t>
            </a:r>
          </a:p>
          <a:p>
            <a:r>
              <a:rPr lang="tr-TR" sz="2400" dirty="0"/>
              <a:t>X11 + X12 + X13 + X14 ≤ 1800000 ÜN1 üretim miktarı </a:t>
            </a:r>
            <a:r>
              <a:rPr lang="tr-TR" sz="2400" dirty="0" err="1"/>
              <a:t>kısıtı</a:t>
            </a:r>
            <a:endParaRPr lang="tr-TR" sz="2400" dirty="0"/>
          </a:p>
          <a:p>
            <a:r>
              <a:rPr lang="tr-TR" sz="2400" dirty="0"/>
              <a:t>X21 + X22 + X23 + X24 ≤ 1500000 ÜN2 üretim miktarı </a:t>
            </a:r>
            <a:r>
              <a:rPr lang="tr-TR" sz="2400" dirty="0" err="1"/>
              <a:t>kısıtı</a:t>
            </a:r>
            <a:endParaRPr lang="tr-TR" sz="2400" dirty="0"/>
          </a:p>
          <a:p>
            <a:r>
              <a:rPr lang="tr-TR" sz="2400" dirty="0"/>
              <a:t>X31 + X32 + X33 + X34 ≤ 900000 ÜN3 üretim miktarı </a:t>
            </a:r>
            <a:r>
              <a:rPr lang="tr-TR" sz="2400" dirty="0" err="1"/>
              <a:t>kısıtı</a:t>
            </a:r>
            <a:endParaRPr lang="tr-TR" sz="2400" dirty="0"/>
          </a:p>
          <a:p>
            <a:r>
              <a:rPr lang="tr-TR" sz="2400" dirty="0"/>
              <a:t>X41 + X42 + X43 + X44 ≤ 330000 ÜN4 üretim miktarı </a:t>
            </a:r>
            <a:r>
              <a:rPr lang="tr-TR" sz="2400" dirty="0" err="1"/>
              <a:t>kısıtı</a:t>
            </a:r>
            <a:endParaRPr lang="tr-TR" sz="2400" dirty="0"/>
          </a:p>
          <a:p>
            <a:r>
              <a:rPr lang="tr-TR" sz="2400" dirty="0"/>
              <a:t>X51 + X52 + X53 + X54 ≤ 500000 ÜN5 üretim miktarı </a:t>
            </a:r>
            <a:r>
              <a:rPr lang="tr-TR" sz="2400" dirty="0" err="1"/>
              <a:t>kısıtı</a:t>
            </a:r>
            <a:endParaRPr lang="tr-TR" sz="2400" dirty="0"/>
          </a:p>
          <a:p>
            <a:r>
              <a:rPr lang="tr-TR" sz="2400" dirty="0"/>
              <a:t>X61 + X62 + X63 + X64 ≤ 200000 ÜN6 üretim miktarı </a:t>
            </a:r>
            <a:r>
              <a:rPr lang="tr-TR" sz="2400" dirty="0" err="1"/>
              <a:t>kısıtı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171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lvl="0"/>
            <a:endParaRPr lang="tr-TR" sz="2400" dirty="0" smtClean="0"/>
          </a:p>
          <a:p>
            <a:pPr lvl="0"/>
            <a:endParaRPr lang="tr-TR" sz="2400" dirty="0"/>
          </a:p>
          <a:p>
            <a:pPr marL="0" lvl="0" indent="0">
              <a:buNone/>
            </a:pPr>
            <a:r>
              <a:rPr lang="tr-TR" sz="2400" dirty="0" smtClean="0"/>
              <a:t>     </a:t>
            </a:r>
            <a:r>
              <a:rPr lang="tr-TR" sz="2800" b="1" dirty="0" smtClean="0"/>
              <a:t>Tüketim </a:t>
            </a:r>
            <a:r>
              <a:rPr lang="tr-TR" sz="2800" b="1" dirty="0"/>
              <a:t>noktalarına ilişkin tüketim miktarı </a:t>
            </a:r>
            <a:r>
              <a:rPr lang="tr-TR" sz="2800" b="1" dirty="0" smtClean="0"/>
              <a:t>kısıtları</a:t>
            </a:r>
            <a:r>
              <a:rPr lang="tr-TR" sz="2400" dirty="0"/>
              <a:t> </a:t>
            </a:r>
          </a:p>
          <a:p>
            <a:r>
              <a:rPr lang="tr-TR" sz="2400" dirty="0"/>
              <a:t>X11 + X21 + X31 + X41 + X51 + X61 = 2200000 Lavvar1 tüketim miktarı</a:t>
            </a:r>
          </a:p>
          <a:p>
            <a:r>
              <a:rPr lang="tr-TR" sz="2400" dirty="0"/>
              <a:t>X12 + X22 + X32 + X42 + X52 + X62 = 1800000 Lavvar2 tüketim miktarı</a:t>
            </a:r>
          </a:p>
          <a:p>
            <a:r>
              <a:rPr lang="tr-TR" sz="2400" dirty="0"/>
              <a:t>X13 + X23 + X33 + X43 + X53 + X63 = 130000 </a:t>
            </a:r>
            <a:r>
              <a:rPr lang="tr-TR" sz="2400" dirty="0" err="1"/>
              <a:t>Kriblaj</a:t>
            </a:r>
            <a:r>
              <a:rPr lang="tr-TR" sz="2400" dirty="0"/>
              <a:t> tüketim miktarı</a:t>
            </a:r>
          </a:p>
          <a:p>
            <a:r>
              <a:rPr lang="tr-TR" sz="2400" dirty="0"/>
              <a:t>X14 + X24 + X34 + X44 + X54 + X64 = 1100000 Termik tüketim miktarı </a:t>
            </a:r>
          </a:p>
        </p:txBody>
      </p:sp>
    </p:spTree>
    <p:extLst>
      <p:ext uri="{BB962C8B-B14F-4D97-AF65-F5344CB8AC3E}">
        <p14:creationId xmlns:p14="http://schemas.microsoft.com/office/powerpoint/2010/main" val="53623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90465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tr-TR" dirty="0" smtClean="0"/>
              <a:t>    </a:t>
            </a:r>
          </a:p>
          <a:p>
            <a:pPr marL="0" lvl="0" indent="0">
              <a:buNone/>
            </a:pPr>
            <a:r>
              <a:rPr lang="tr-TR" sz="2800" dirty="0" smtClean="0"/>
              <a:t>    </a:t>
            </a:r>
            <a:r>
              <a:rPr lang="tr-TR" sz="2800" b="1" dirty="0" smtClean="0"/>
              <a:t> </a:t>
            </a:r>
            <a:r>
              <a:rPr lang="tr-TR" sz="3000" b="1" dirty="0" smtClean="0"/>
              <a:t>Kalori </a:t>
            </a:r>
            <a:r>
              <a:rPr lang="tr-TR" sz="3000" b="1" dirty="0"/>
              <a:t>değerlerin sınırlandırılması</a:t>
            </a:r>
            <a:r>
              <a:rPr lang="tr-TR" dirty="0" smtClean="0"/>
              <a:t>,</a:t>
            </a:r>
            <a:endParaRPr lang="tr-TR" dirty="0"/>
          </a:p>
          <a:p>
            <a:r>
              <a:rPr lang="tr-TR" sz="2600" dirty="0"/>
              <a:t>3100X11 + 3050X21 + 3100X31 + 2500X41 + 2400X51 + 2400X61 ≥</a:t>
            </a:r>
          </a:p>
          <a:p>
            <a:r>
              <a:rPr lang="tr-TR" sz="2600" dirty="0"/>
              <a:t>2300(X11 + X21 + X31+ X41 + X51 + X61) Lavvar1 </a:t>
            </a:r>
            <a:r>
              <a:rPr lang="tr-TR" sz="2600" dirty="0" err="1"/>
              <a:t>kalorifik</a:t>
            </a:r>
            <a:r>
              <a:rPr lang="tr-TR" sz="2600" dirty="0"/>
              <a:t> değer sınırlaması</a:t>
            </a:r>
          </a:p>
          <a:p>
            <a:r>
              <a:rPr lang="tr-TR" sz="2600" dirty="0"/>
              <a:t>bağıntı sadeleştirildiği zaman aşağıdaki bağıntı elde edilir</a:t>
            </a:r>
            <a:r>
              <a:rPr lang="tr-TR" sz="2600" dirty="0" smtClean="0"/>
              <a:t>.</a:t>
            </a:r>
          </a:p>
          <a:p>
            <a:r>
              <a:rPr lang="tr-TR" sz="2600" dirty="0"/>
              <a:t>800X11+750X21+800X31+200X41+100X51+100X61 ≥ 0 </a:t>
            </a:r>
            <a:r>
              <a:rPr lang="tr-TR" sz="2600" b="1" dirty="0"/>
              <a:t>Lavvar1 için </a:t>
            </a:r>
            <a:r>
              <a:rPr lang="tr-TR" sz="2600" b="1" dirty="0" smtClean="0"/>
              <a:t>sınırlama</a:t>
            </a:r>
            <a:endParaRPr lang="tr-TR" sz="2600" dirty="0"/>
          </a:p>
          <a:p>
            <a:r>
              <a:rPr lang="tr-TR" sz="2600" dirty="0"/>
              <a:t>Benzer şekilde </a:t>
            </a:r>
            <a:r>
              <a:rPr lang="tr-TR" sz="2600" dirty="0" err="1"/>
              <a:t>Lavvar</a:t>
            </a:r>
            <a:r>
              <a:rPr lang="tr-TR" sz="2600" dirty="0"/>
              <a:t> 2 ve Termik santral içinde kalori değer </a:t>
            </a:r>
            <a:r>
              <a:rPr lang="tr-TR" sz="2600" dirty="0" err="1"/>
              <a:t>kısıtı</a:t>
            </a:r>
            <a:r>
              <a:rPr lang="tr-TR" sz="2600" dirty="0"/>
              <a:t> aşağıdaki</a:t>
            </a:r>
          </a:p>
          <a:p>
            <a:r>
              <a:rPr lang="tr-TR" sz="2600" dirty="0"/>
              <a:t>bağıntılarla ifade edilir</a:t>
            </a:r>
            <a:r>
              <a:rPr lang="tr-TR" sz="2600" dirty="0" smtClean="0"/>
              <a:t>.</a:t>
            </a:r>
            <a:r>
              <a:rPr lang="tr-TR" sz="2600" dirty="0"/>
              <a:t> </a:t>
            </a:r>
          </a:p>
          <a:p>
            <a:r>
              <a:rPr lang="tr-TR" sz="2600" dirty="0"/>
              <a:t>600X12 + 550X22 + 600X32 + 0X42 - 100X52 -100X62 ≥ 0 </a:t>
            </a:r>
            <a:r>
              <a:rPr lang="tr-TR" sz="2600" b="1" dirty="0"/>
              <a:t>Lavvar2 için </a:t>
            </a:r>
            <a:r>
              <a:rPr lang="tr-TR" sz="2600" b="1" dirty="0" smtClean="0"/>
              <a:t>sınırlama</a:t>
            </a:r>
            <a:endParaRPr lang="tr-TR" sz="2600" dirty="0"/>
          </a:p>
          <a:p>
            <a:r>
              <a:rPr lang="tr-TR" sz="2600" dirty="0"/>
              <a:t>750X14+700X24+750X34+150X44 + 50X54 + 50X64 ≥ 0 </a:t>
            </a:r>
            <a:r>
              <a:rPr lang="tr-TR" sz="2600" b="1" dirty="0"/>
              <a:t>Termik santral sınırlaması</a:t>
            </a:r>
            <a:endParaRPr lang="tr-TR" sz="2600" dirty="0"/>
          </a:p>
          <a:p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694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tr-TR" sz="2800" b="1" dirty="0" smtClean="0"/>
              <a:t>    Kükürt </a:t>
            </a:r>
            <a:r>
              <a:rPr lang="tr-TR" sz="2800" b="1" dirty="0" err="1" smtClean="0"/>
              <a:t>kısıtı</a:t>
            </a:r>
            <a:endParaRPr lang="tr-TR" dirty="0"/>
          </a:p>
          <a:p>
            <a:r>
              <a:rPr lang="tr-TR" sz="2400" dirty="0"/>
              <a:t>Kükürt </a:t>
            </a:r>
            <a:r>
              <a:rPr lang="tr-TR" sz="2400" dirty="0" err="1"/>
              <a:t>kısıtı</a:t>
            </a:r>
            <a:r>
              <a:rPr lang="tr-TR" sz="2400" dirty="0"/>
              <a:t> sadece </a:t>
            </a:r>
            <a:r>
              <a:rPr lang="tr-TR" sz="2400" dirty="0" err="1"/>
              <a:t>Lavvar</a:t>
            </a:r>
            <a:r>
              <a:rPr lang="tr-TR" sz="2400" dirty="0"/>
              <a:t> 2 için söz konusudur. Bununla ilgili kısıt aşağıdaki</a:t>
            </a:r>
          </a:p>
          <a:p>
            <a:r>
              <a:rPr lang="tr-TR" sz="2400" dirty="0"/>
              <a:t>gibi gösterilir:</a:t>
            </a:r>
          </a:p>
          <a:p>
            <a:r>
              <a:rPr lang="tr-TR" sz="2400" dirty="0"/>
              <a:t>1.44X12 + 1.48X22 + 1.65X32 + 1.59X42 + 1.65X52 + 1.45X62 ≤ 1.5 (X12 +X22 +X32</a:t>
            </a:r>
          </a:p>
          <a:p>
            <a:r>
              <a:rPr lang="tr-TR" sz="2400" dirty="0"/>
              <a:t>+X42 +X52 +X62)</a:t>
            </a:r>
          </a:p>
          <a:p>
            <a:r>
              <a:rPr lang="tr-TR" sz="2400" dirty="0"/>
              <a:t>bağıntı sadeleştirildiği zaman aşağıdaki eşitsizlik elde edilir</a:t>
            </a:r>
            <a:r>
              <a:rPr lang="tr-TR" sz="2400" dirty="0" smtClean="0"/>
              <a:t>.</a:t>
            </a:r>
            <a:endParaRPr lang="tr-TR" sz="2400" dirty="0"/>
          </a:p>
          <a:p>
            <a:r>
              <a:rPr lang="tr-TR" sz="2400" dirty="0"/>
              <a:t>-0.06X12 – 0.028X22 + 0.15X32 + 0.09X42 + 0.15X52 -0.05X62 ≤ 0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689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Amaç fonksiyonu</a:t>
            </a:r>
            <a:r>
              <a:rPr lang="tr-TR" b="1" dirty="0" smtClean="0"/>
              <a:t>;</a:t>
            </a:r>
            <a:r>
              <a:rPr lang="tr-TR" dirty="0"/>
              <a:t> </a:t>
            </a:r>
          </a:p>
          <a:p>
            <a:pPr marL="0" indent="0">
              <a:buNone/>
            </a:pPr>
            <a:r>
              <a:rPr lang="tr-TR" sz="2000" dirty="0" err="1"/>
              <a:t>Maks</a:t>
            </a:r>
            <a:r>
              <a:rPr lang="tr-TR" sz="2000" dirty="0"/>
              <a:t> Z = 38.33 X11 +47.69 X12 +67.20 X13 + 63.75X14 +37.28X21 +</a:t>
            </a:r>
            <a:r>
              <a:rPr lang="tr-TR" sz="2000" dirty="0" smtClean="0"/>
              <a:t>46.64</a:t>
            </a:r>
          </a:p>
          <a:p>
            <a:pPr marL="0" indent="0">
              <a:buNone/>
            </a:pPr>
            <a:r>
              <a:rPr lang="tr-TR" sz="2000" dirty="0"/>
              <a:t>X22 + 66.15X23 +63.20 X24 + 35.75X31 + 47.19X32 +66.4 X33 + 61.65X34 +</a:t>
            </a:r>
          </a:p>
          <a:p>
            <a:pPr marL="0" indent="0">
              <a:buNone/>
            </a:pPr>
            <a:r>
              <a:rPr lang="tr-TR" sz="2000" dirty="0" smtClean="0"/>
              <a:t>37.28X41 </a:t>
            </a:r>
            <a:r>
              <a:rPr lang="tr-TR" sz="2000" dirty="0"/>
              <a:t>+43.04 X42 +62.55 X43 +64.90 X44 + 40.33X51 + 46.19X52 +</a:t>
            </a:r>
          </a:p>
          <a:p>
            <a:pPr marL="0" indent="0">
              <a:buNone/>
            </a:pPr>
            <a:r>
              <a:rPr lang="tr-TR" sz="2000" dirty="0"/>
              <a:t>65.65X53 +67.05 X54 + 40.38X61 +46.19 X62 +65.65 X63 + </a:t>
            </a:r>
            <a:r>
              <a:rPr lang="tr-TR" sz="2000" dirty="0" smtClean="0"/>
              <a:t>67.15X64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800" b="1" dirty="0" smtClean="0"/>
              <a:t>Problem </a:t>
            </a:r>
            <a:r>
              <a:rPr lang="tr-TR" sz="2800" b="1" dirty="0"/>
              <a:t>E</a:t>
            </a:r>
            <a:r>
              <a:rPr lang="tr-TR" sz="2800" b="1" dirty="0" smtClean="0"/>
              <a:t>xcel </a:t>
            </a:r>
            <a:r>
              <a:rPr lang="tr-TR" sz="2800" b="1" dirty="0" err="1" smtClean="0"/>
              <a:t>solver</a:t>
            </a:r>
            <a:r>
              <a:rPr lang="tr-TR" sz="2800" b="1" dirty="0" smtClean="0"/>
              <a:t> ile çözülmüş karı </a:t>
            </a:r>
            <a:r>
              <a:rPr lang="tr-TR" sz="2800" b="1" dirty="0" err="1" smtClean="0"/>
              <a:t>max</a:t>
            </a:r>
            <a:r>
              <a:rPr lang="tr-TR" sz="2800" b="1" dirty="0" smtClean="0"/>
              <a:t> yapan miktarlar belirlenmiştir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11634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550</Words>
  <Application>Microsoft Office PowerPoint</Application>
  <PresentationFormat>Ekran Gösterisi (4:3)</PresentationFormat>
  <Paragraphs>159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BİR KÖMÜR ÜRETİM İŞLETMESİNDE KAR OPTİMİZASYONU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 kömür üretim işletmesinde kar optimizasyonu</dc:title>
  <dc:creator>emre</dc:creator>
  <cp:lastModifiedBy>emre</cp:lastModifiedBy>
  <cp:revision>6</cp:revision>
  <dcterms:created xsi:type="dcterms:W3CDTF">2015-12-15T11:17:47Z</dcterms:created>
  <dcterms:modified xsi:type="dcterms:W3CDTF">2015-12-15T12:00:38Z</dcterms:modified>
</cp:coreProperties>
</file>